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1.58169E-7" units="1/dev"/>
        </inkml:channelProperties>
      </inkml:inkSource>
      <inkml:timestamp xml:id="ts0" timeString="2011-05-21T08:43:25.93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 contextRef="#ctx0" brushRef="#br0">38 150 3,'-12'-24'21,"7"8"1,5 16-6,-14-29-1,14 29 0,-9-26-4,9 26-2,0 0-2,0 0-1,0 0-2,0 0-1,0 0 0,11 26-1,-3-9 1,6 9-1,0-4 1,5 8 0,-1-4 0,3 5 0,-2-2-1,0 3 1,0 2-3,2 1 2,-2 0-2,-2-3 1,-1 0 0,-2-3-1,-2-6 1,0-3-1,-12-20 1,16 23 0,-16-23 0,0 0 0,17-14 2,-17 14-2,14-33 0,-3 9 0,-4-6 1,7-2-1,3-3 0,1-5-1,4 4 0,2-6 0,4 2-1,2 4 0,1-1 1,-1 6-1,-4 2 1,-2 8-1,-3-1 2,-2 9-1,-19 13 1,26-13 0,-26 13-1,0 0 0,20-2 0,-20 2-3,19 10-16,-19-10-10,0 0-2,19-22-2,-7 6 0</inkml:trace>
  <inkml:trace contextRef="#ctx0" brushRef="#br0" timeOffset="3192.1826">80 6686 15,'0'0'20,"0"0"-2,0 0-2,0 0-2,0 0 0,0 0-4,12 21-1,0 2 0,-12-23-2,19 41-2,-8-10-1,5 6-1,-3-3-1,5 4-1,-2-5 1,1 0-1,-3-2 0,2-5-1,-16-26 1,22 28 0,-22-28 0,12 16 0,-12-16 1,0 0-2,0 0 1,0 0 0,16-18 0,-16 18 1,10-29-1,-1 6 0,5-3-1,3-3 2,6 1-2,3-6 2,4-1-2,5 2 2,5-5-2,0 10 0,1-1 0,-2 1 0,-1 2 0,-3 4 0,-4 6 0,-5 0-2,0 11-1,-10-7-6,7 14-18,-23-2-3,22 7-1,-22-7 0</inkml:trace>
  <inkml:trace contextRef="#ctx0" brushRef="#br0" timeOffset="2231.1276">-12 5692 13,'0'0'24,"-6"-23"-1,1 8-4,5 15 0,-8-16-4,8 16-2,0 0-3,0 0-1,0 0-4,0 0-1,7 24-1,1-6-1,1 1-1,1 7 0,1 0 1,4 1-1,-1 1 0,4 3 0,-3-1 0,5 1 0,-1 0-1,0-7 2,-2 2-2,2-5 1,-5 2-1,-1-8 0,-13-15 0,19 18 0,-19-18 1,0 0-1,19-9 0,-19 9 1,14-23-1,-14 23 0,19-27 1,-5 8-1,3-2 0,8-3 0,1-1 1,5-1-1,4 0 0,1-3 1,4 5-2,2-2 2,-2-2-2,-2 7 1,-3 2-1,-5-2-7,5 13-20,-14-4-3,-2 6 0,-19 6-1</inkml:trace>
  <inkml:trace contextRef="#ctx0" brushRef="#br0" timeOffset="1322.0756">-35 4639 30,'0'0'25,"-17"-13"-3,17 13-3,0 0-5,-21-13-4,21 13-1,0 0-3,10 19-1,-10-19-3,18 22 1,-11-6 0,8 4-1,-4 3 1,4 5-1,-2-6 0,0 9 1,1-3 0,2 2-1,-4-3-1,4 1 1,-2-5 0,1-1-1,-2-3 0,-13-19 0,21 24-1,-21-24 1,19 14 0,-19-14-1,15-3 1,-15 3-1,18-19 1,-18 19 0,26-30 0,-9 11-1,1-5 1,3 5-1,3-4 1,9-1 0,0-2 0,2-3-1,0 3-1,-1 0 0,7 0 1,-3-4-1,-2 4 0,-6 2-1,0 2 0,-6 4-1,7 15-14,-12-9-13,2 10 0,-21 2-3,25 3 2</inkml:trace>
  <inkml:trace contextRef="#ctx0" brushRef="#br0" timeOffset="4176.2389">92 8493 18,'0'0'25,"-16"-10"1,16 10-7,0 0-4,0 0-3,0 19-3,13 2-2,-5-2-2,10 14 0,-1 3-2,6 9 1,1 0-2,2 5 0,-3-8-1,3 6 0,-2-3 1,-1-3-1,-4-6 1,2-4-2,-7-8 1,0-5 0,-5-4-1,-9-15 1,17-1 0,-17 1-1,16-30 0,-8 8 1,3-8 0,3-4-1,3-10 0,4 3 1,0-1-1,5-5 0,4-1 0,-1 6 0,4-4 0,0 4 0,-3 2 0,3 4 0,-4 12 0,-1-1 1,-3 13-2,-3-3 1,1 8-1,-7-2-2,5 18-7,-21-9-19,24-4-2,-24 4-1,21-5 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1.58169E-7" units="1/dev"/>
        </inkml:channelProperties>
      </inkml:inkSource>
      <inkml:timestamp xml:id="ts0" timeString="2011-05-21T09:18:07.234"/>
    </inkml:context>
    <inkml:brush xml:id="br0">
      <inkml:brushProperty name="width" value="0.04667" units="cm"/>
      <inkml:brushProperty name="height" value="0.04667" units="cm"/>
      <inkml:brushProperty name="color" value="#ED1C24"/>
      <inkml:brushProperty name="fitToCurve" value="1"/>
    </inkml:brush>
  </inkml:definitions>
  <inkml:trace contextRef="#ctx0" brushRef="#br0">3430 647 8,'7'24'25,"-7"-24"1,19 21 2,-6-4-11,-13-17-5,36 21-4,-18-18-2,3 9-3,-4-6-1,0 0-4,1 10-6,-18-16-17,19 17-3,-19-17 1,14 16 0</inkml:trace>
  <inkml:trace contextRef="#ctx0" brushRef="#br0" timeOffset="14351.8209">-2126 3812 17,'0'0'23,"-11"-23"-1,6 6-5,5 17-3,-4-28-3,4 28-3,7-29-1,-7 29-3,18-30-1,-3 16-1,-15 14 0,33-26 0,-15 18-2,4 1 0,-1 5 1,2 0-1,-2 2-2,0 9 3,-2-6 0,2 10-1,-4-1 2,-1 5-2,-16-17 1,21 33 0,-14-14 1,-4 2-1,-5-2-1,-1 3 1,-6 1-1,1-2 1,-6 0-1,1-2 0,-2-4 0,15-15-1,-26 24 1,26-24 0,-23 21 0,23-21 0,-16 14 0,16-14-1,0 0 2,0 0-3,2 24-3,-2-24-19,0 0-3,19 0 0,-19 0-1</inkml:trace>
  <inkml:trace contextRef="#ctx0" brushRef="#br0" timeOffset="13701.7837">-2121 3789 6,'-7'-17'21,"7"17"0,0 0-5,-9-17-3,9 17-2,0 0-2,0 0-3,0 0-1,0 0-1,0 0-1,0 0 0,16 20 0,-16-20 0,21 33 0,-11-10 0,7-4 0,1 2-2,1 3 0,2 2 0,0 0 0,0-2 0,0 2 0,-1 2-1,0 3 0,-3-3 1,0-1-1,-1-2 0,-2-1 0,-2-5 0,-1-3-3,3 4-11,-14-20-12,10 16-1,-10-16-1,0 0 1</inkml:trace>
  <inkml:trace contextRef="#ctx0" brushRef="#br0" timeOffset="15431.8826">-1664 3815 10,'0'0'25,"0"0"2,20-22 0,-10 1-10,13 9-4,-6-12-5,9 10-4,2-5 0,2 3-3,-1 2 0,4-1-2,7 11-13,-8-10-12,1 4-2,-5-6 1,1 6-1</inkml:trace>
  <inkml:trace contextRef="#ctx0" brushRef="#br0" timeOffset="14760.8443">-1604 3443 9,'0'0'21,"0"0"-1,0 0-4,8 17-3,-1 4 1,-10 0-4,8 8-2,-8-1-1,6 12-3,-3-2-1,3 5-1,-1-3-1,0 5-1,1-5 1,1 3 0,1-1-1,2-8 0,0 1-3,-3-11-5,6 2-15,-7-8-3,-3-18 0,0 0 0</inkml:trace>
  <inkml:trace contextRef="#ctx0" brushRef="#br0" timeOffset="15084.8628">-1584 3479 11,'18'-12'22,"-18"12"2,19 10-10,-2 8 1,-1-1-4,8 11-3,-8-1 0,14 5-3,-8-1 0,6-2-3,0-1 1,3 1-3,1-8 0,-4 0-2,8 2-9,-10-8-13,2-1-3,-5-4 2,-6-1-2</inkml:trace>
  <inkml:trace contextRef="#ctx0" brushRef="#br0" timeOffset="16398.938">-1356 3446 23,'-6'-21'23,"0"-5"2,3 0-7,12 6-6,-3-8-3,8 12-3,2-4-2,5 9-1,3 2-1,2 6-1,2 1 0,0 9-1,0-2 0,0 4 1,-6 3-1,1-1 0,-6-1 1,-17-10-1,25 28 1,-25-28-1,7 29 1,-7-29-1,-9 26 1,0-10 0,-5-1-1,-1-1 0,-3-3 0,-1 2-1,0-4 1,2 2 1,1-3-1,0 1 0,16-9 1,-19 14-1,19-14 0,-7 26 0,7-26-1,5 29 2,1-8 0,2 1-2,3-3 3,3 2-2,-14-21 3,33 23-1,-12-13 2,1-12-3,3-1 1,3 0 0,-2-4 0,3 0-1,-1-5 0,2-2 0,-1 0-1,-1 2 0,2 0-6,-11-13-13,9 11-10,-9-5-1,3 9 1,-22 10-1</inkml:trace>
  <inkml:trace contextRef="#ctx0" brushRef="#br0" timeOffset="15790.9032">-1305 3398 9,'0'0'22,"-4"17"1,4-17-4,16 29-6,-7-13-5,6 10-1,-1 2-1,6 6-3,-1-2 1,3 4-3,-4-3 1,3 3-3,-1-1-5,-6-6-16,-1-11-3,1-3 1,-14-15-1</inkml:trace>
  <inkml:trace contextRef="#ctx0" brushRef="#br0" timeOffset="17149.9809">-832 3077 31,'-10'-21'25,"5"-1"0,5 22-4,-4-37-12,4 37-3,19-27-4,-3 20-1,3-7 0,4 9-1,1 1 1,4-3 0,0 6-1,1 1 0,-1 1 0,2 1 1,-6 2-1,1 4 0,-5 8 0,-2 3 0,-4 5 0,-6 4 1,-4 5-2,-8 1 1,-3 3 0,-5-1 0,-7 2 0,-2-1 0,-5-4-1,-3-2 1,-3-7 0,3-1 1,1-10 0,3 0 1,6-10-1,19-3 0,-22 0-1,22 0-3,12-16-20,-12 16-4,28-13 1,-9 2-2</inkml:trace>
  <inkml:trace contextRef="#ctx0" brushRef="#br0" timeOffset="16707.9556">-826 3062 9,'0'0'25,"0"0"0,13 29 1,1 1-10,-3-8-6,6 20-2,-5-8-2,9 13-2,-5-7 0,3 3-2,-5-5 0,2 2-3,1 2-5,-8-15-20,1-2-1,-10-25 0,11 24 0</inkml:trace>
  <inkml:trace contextRef="#ctx0" brushRef="#br0" timeOffset="18510.0587">-1274 4200 2,'7'15'24,"-7"-15"0,25 21 0,-25-21-9,38 37-3,-17-20-3,12 12-2,-7-10-1,7 16-2,-7-7-2,5 1 0,-6-3-1,1 0 0,-5-7-1,0-3 1,-21-16-1,28 15 1,-28-15 0,15-5-1,-15 5 1,5-17-1,-5 17 1,0-28-1,-1 9 1,-1-3-1,-3 1 0,1-5 0,1-2 0,-1 0 0,4-3 0,0 2 0,2 1 1,3 4-1,0 6 0,-5 18 0,20-13 0,-20 13 0,20 7 0,-6 8 0,0 1-1,-2 8 1,2 0 1,-1 2-1,-1-7 0,0 2 0,2 0 0,-14-21 1,23 26-1,-23-26 0,22 8 0,-22-8 1,19-8 0,-19 8-1,11-24 0,-11 24 0,8-32 1,-6 10 0,-2-2-1,0-4 0,0-10 1,-5 8-1,1-1 1,-2-3-1,-1 1 0,0 1 0,0-1 1,1 8-1,-1 7 1,4-6 0,-1 3-2,4 4 1,0 17 0,4-24 0,-4 24-2,7-16-1,-7 16-7,0 0-17,23 16-2,-23-16 1,17 10-1</inkml:trace>
  <inkml:trace contextRef="#ctx0" brushRef="#br0" timeOffset="18856.0785">-534 3909 13,'0'0'24,"0"0"1,-2 33 1,9-7-14,-7-7-2,11 12-2,-8-3-1,7 13-2,-4-6-1,4 6-1,-5-2-2,2 0 2,-1-1-3,-5 1-1,3-5-1,-8-11-3,10 6-8,-6-29-12,-9 21-3,9-21 1,0 0 0</inkml:trace>
  <inkml:trace contextRef="#ctx0" brushRef="#br0" timeOffset="19475.1139">-498 4188 17,'0'0'26,"2"-21"1,-2 21 0,21-33-13,5 26-2,-7-15-4,11 8-3,-2-7-1,5 0-2,2 2-3,-6-3-8,11 13-17,-7-8-2,0 6 0,-1 1 0</inkml:trace>
  <inkml:trace contextRef="#ctx0" brushRef="#br0" timeOffset="19160.0959">-522 3995 31,'4'-38'26,"1"5"-1,5 7-5,-3 2-8,9 17-5,-16 7-2,33 7 0,-16 4-3,6 9 1,1 3-1,4 5 0,-2-2-1,0 3 0,2-5 0,-2 4 0,0 0-1,-3-8-3,5 8-7,-12-9-16,3 7-2,-5-10 0,-2 1 0</inkml:trace>
  <inkml:trace contextRef="#ctx0" brushRef="#br0" timeOffset="20185.1545">-33 3900 33,'-14'-50'29,"7"7"1,0-8-3,11 10-12,-4-6-8,17 12-3,-3 2-3,10 11 1,1 6-2,4 11 1,1 14 0,0 6-2,-1 10 3,-3-3-2,0 4 1,-5 4-1,-3-4 0,-6 5-1,-5-7 2,-4-2-2,-6 1-1,-6 1 1,-5-1 0,-8-2 0,-1-1 0,-3-4 2,0-2-2,0 1 2,1-4-1,4-3 2,4 3-1,17-11 0,-17 5-1,17-5 1,0 0-1,15 10 1,1-11-1,3 1 0,4-5 1,4 3-1,0 4 1,2-2 0,1-2 0,-2 4-1,1-1 1,1-1 1,5 0-2,-2 0 0,0-1-1,-4-8-2,10 9-22,-15-17-4,2 4-1,-7-7-1</inkml:trace>
  <inkml:trace contextRef="#ctx0" brushRef="#br0" timeOffset="19790.1319">-75 3782 4,'0'0'24,"18"37"1,-4-11 0,0 0-9,10 13-5,-7-9-3,11 8-1,-9 2-4,4-7-6,0 7-18,-6-6-5,-3 1 1,-2-7-2</inkml:trace>
  <inkml:trace contextRef="#ctx0" brushRef="#br0" timeOffset="20800.1897">618 3559 42,'0'0'28,"14"-30"-1,-14 30-9,7-38-13,0 23 1,-5-4-4,-2 0 0,-2 1-1,2 18-1,-16-21 0,16 21 0,-28-5 0,11 12 0,-4 5 1,-7 7-1,6 2 3,-5 7-2,10-2 2,-2 0-2,8-4 2,10-3-3,1-19 2,17 19-1,-17-19-2,38-3 1,-17-9-1,11 3 3,-8-1-2,2 3 1,0 5-1,-1 0 0,-3 6 0,-1 3 1,-2 1 0,-1 3-2,1 3 2,-4 3-2,-1 0 2,-1 4-1,-5-2 0,-4 4 0,-3 1-1,-6 2 1,-7-3 0,-2-3 0,-3-1 0,-4 2 0,-3-7 0,3-5 0,-2-4 0,6-2-1,17-3 1,-25-7 0,25 7-4,-7-24-9,7 24-14,19-22-1,-1 6-1,-1-6 0</inkml:trace>
  <inkml:trace contextRef="#ctx0" brushRef="#br0" timeOffset="21274.2168">776 3391 27,'-24'-2'29,"1"-1"0,8 1 0,-8-10-15,23 12-4,0 0-4,0-18-3,0 18-1,26-26-1,-5 11 0,3-3 1,6 1-2,3-2 0,2 2 0,-2-1 1,0 6-2,-3-2 1,-4 4 0,-4 7-1,-4 4 1,-18-1-1,14 32 1,-14-6 0,-6 6 0,-4 10 0,-4 7 1,-3 1-1,-1 3 1,3-1-1,4-5 1,6-2-1,5-8 2,9-10-2,6-8 1,8-8-1,3-9 0,2-11-3,7 0-4,-13-15-21,11-2-1,-6-9-2,0 2 1</inkml:trace>
  <inkml:trace contextRef="#ctx0" brushRef="#br0" timeOffset="21587.2347">1274 3157 16,'-5'-17'25,"5"17"2,0 0 1,5 36-13,-7-17-4,11 19-2,-9-3-2,9 12-2,-6-8-2,2 12 0,-1-8-1,-1-1-3,-1-1-1,-4-13-6,8 5-5,-6-33-10,-7 26-6,7-26-1,-7-18 2</inkml:trace>
  <inkml:trace contextRef="#ctx0" brushRef="#br0" timeOffset="22011.259">1319 3503 48,'0'0'28,"0"0"0,0 0-9,20-17-14,0 7-8,6-1-18,-1 1-6,1-1 1,-2-2-2</inkml:trace>
  <inkml:trace contextRef="#ctx0" brushRef="#br0" timeOffset="21716.2421">1260 3224 10,'4'-46'26,"3"13"0,1 10 1,-1 2-9,16 27-3,-23-6-4,36 24-2,-20-2-3,10 17-2,-5-3-1,5 11-1,-1-6 0,-1 3-2,4-3-2,-11-6-5,15 5-19,-19-11-5,7 2 1,-8-13-2</inkml:trace>
  <inkml:trace contextRef="#ctx0" brushRef="#br0" timeOffset="22484.286">1586 3006 39,'0'0'28,"0"0"2,-2 19-2,19 5-18,-10-8-5,14 14-1,-7-3-2,10 4 0,-4 4-1,4-2-1,-7 2 0,-1-6 0,0-1-2,-4-9 0,0-2-1,-12-17-1,0 0 0,16 5 0,-16-5 0,7-29 1,-6 6 3,-1-1 0,0 0 3,2 1 0,-4 3 1,2 20 0,9-18-1,-9 18 1,16 11-2,-16-11-2,26 31 1,-10-9-2,1 1 1,0-2 0,4 1 0,-2-4-1,-1-6 1,1-5 0,-3-4 0,-16-3 0,27-17 1,-14-2-1,-8-13 0,-2-4 1,-3-7 0,-3-9 1,-4-7-1,-2 3-1,-1-1 2,-2 5-1,-1 6 0,3 9-2,5 13 0,-4 8-3,9 16-18,0 0-6,0 0-2,14 23 0</inkml:trace>
  <inkml:trace contextRef="#ctx0" brushRef="#br0" timeOffset="22972.3139">2249 2771 26,'0'0'26,"14"22"0,-9-1-1,7 15-14,-10 2-4,8 14-1,-6 2-3,4 7 0,-6-2-2,0 1 0,0-4-3,-6-10-2,6-2-3,-9-18-1,10-5-1,-3-21 1,0 0 0,-5-32 1,9-1 2,-4-13 4,0-13 4,3-2 1,-5-6 2,9 4-1,-5-6 2,10 17 0,-3 0 0,10 16-1,-5 4 0,10 18 1,-6 8-2,10 21 1,-9 8-3,5 10 1,-6 8-1,1 11-1,-5 4-1,0 4-2,3 3-6,-12-17-17,9 5-5,-7-8-2,5-8 1</inkml:trace>
  <inkml:trace contextRef="#ctx0" brushRef="#br0" timeOffset="23291.3322">2341 3174 36,'0'0'27,"-23"16"1,23-16-1,-17 10-18,17-10-3,0 0-2,21 11 0,-21-11 1,42-21 0,-16-3 1,17-1-1,-5-9-1,13 4 1,-4-3-3,2-1-3,3 9-7,-14-6-20,7 10-4,-12 4-2,2 7 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1.58169E-7" units="1/dev"/>
        </inkml:channelProperties>
      </inkml:inkSource>
      <inkml:timestamp xml:id="ts0" timeString="2011-05-21T09:45:41.365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 contextRef="#ctx0" brushRef="#br0">-3 295 7,'4'-23'26,"-4"23"1,5-19 1,-5 19-13,0 0-3,0 0-3,19 5-1,-19-5-2,14 23-1,-2-8 0,7 15-2,-1-2 0,6 11-1,0 3-1,6 8 0,1 2 0,1 2-1,-5 1 0,1-4 1,-3-5-1,-1-4 0,-5-7 0,0-8 1,-1-9-1,-3-8 0,-15-10 0,30-10 1,-13-4-1,3-9 1,2-6-1,2-9 0,8-6 1,4-4-1,8-6 1,3-1-1,5-8 2,4 4-1,1-1 1,2 3-1,-3 1 0,0 8 0,-6 6 0,1 4-2,-4 9 1,-7-4 1,-2 8-3,-8-2-2,6 25-13,-13-15-13,1 13-2,-24 4-2,26 0 1</inkml:trace>
  <inkml:trace contextRef="#ctx0" brushRef="#br0" timeOffset="1301.0744">37 4647 14,'-19'-14'28,"19"14"2,0 0 0,0 0-13,3 20-4,-3-20-4,32 39-3,-17-13-1,13 12-1,-5 0-1,8 9 0,-3 1-1,5 11 0,-1 3 0,2-1 1,1 0-2,0-4 1,-2-5 0,2-4 0,-7-10-1,1-6 0,-6-15 0,-6-3 1,-17-14-1,26 0 1,-26 0-1,28-33 0,-12 3 0,3-4 0,5-15-1,8-5 1,4-11-1,4-3 0,7-1 2,7-11-2,9 7 0,6-5-1,5 11-1,-3-2-7,16 25-24,-17 1 0,-1 12-4,-15 3 3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1.58169E-7" units="1/dev"/>
        </inkml:channelProperties>
      </inkml:inkSource>
      <inkml:timestamp xml:id="ts0" timeString="2011-05-21T09:54:06.508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 contextRef="#ctx0" brushRef="#br0">18 402 19,'0'0'26,"-5"-27"-4,0 1-7,5 26-2,-5-28-3,5 28-1,-4-17-2,4 17-2,0 0 0,0 0-2,0 0 1,0 0-1,14 22-1,-3-1 0,-3 0 0,6 8 0,-2 4-1,2 7 1,-3 0-1,1 1 0,-2 6 0,-1-2 0,2-2-1,-3-1 0,3-7 0,-3-4 1,3-5-1,-1-4 1,-10-22-1,21 28 1,-21-28 0,19 14-1,-19-14 2,20-5-1,-20 5 0,22-30-1,-8 4 1,5-5 1,2-7-1,3-12-1,4-9 2,9 2-2,-1-7 0,4-2 1,2 0 0,2 0-1,3-1 0,-2 9 0,0 12 1,-5-6 0,2 12-3,-9 3-2,5 22-4,-24-6-18,9 21-8,-23 0 0,21 7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1.58169E-7" units="1/dev"/>
        </inkml:channelProperties>
      </inkml:inkSource>
      <inkml:timestamp xml:id="ts0" timeString="2011-05-21T10:01:43.878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 contextRef="#ctx0" brushRef="#br0">0 282 5,'0'0'24,"0"0"1,0 0-10,0 0-1,17 14-1,-17-14-3,14 26-1,-14-26-1,26 40-2,-12-21-1,7 9-1,-2-6-1,4 6-1,0-4-1,-1 2 1,-1-5-1,2 0 0,-4-5 0,2-3 0,-6-6 1,1-1-1,-16-6 0,23-6 0,-23 6 0,19-20 0,-12 4 0,1-3 0,3-4 0,3-1-1,1-4 1,5 2-1,2-5 1,4-2 0,6 2-1,4-5 0,6-1 1,2-2-2,4 4-2,-3-14-8,9 13-19,-7 0-2,-3-1-2,-13 6 1</inkml:trace>
  <inkml:trace contextRef="#ctx0" brushRef="#br0" timeOffset="-888.0508">50-901 27,'0'0'26,"6"-15"-8,-6 15 0,0 0-5,0 0-2,0 0-1,0 0-3,15 17 0,-15-17-2,26 36 0,-12-13-2,7 3 0,-3-4-2,8 11 0,-5-5 0,1 5 0,-3-4-1,4 3 1,-6-7-1,3 0 1,-3 1-1,-3-9 1,1-5-1,-15-12 1,25 5-1,-25-5 0,21-15 0,-9-1 0,-3-5 1,3-3-1,-2-5 0,1-1 0,3-3 0,0-1 0,3-4 0,4-1 0,3 0 0,13-8 0,5 4 0,6-4-1,8 2-1,0-6-3,17 15-17,-11-5-9,3 4-3,-15 6 3</inkml:trace>
  <inkml:trace contextRef="#ctx0" brushRef="#br0" timeOffset="-1814.1038">-89-2133 24,'0'0'27,"0"-31"-1,-9 16-8,9 15-6,2-21-3,-2 21-1,0 0-2,0 0-1,0 0 0,26 24-1,-26-24-1,25 35 1,-11-18-1,6 6 0,-4 3-1,3 0 0,2 3-1,2 0 0,-1-3 0,1 2-1,-2-2 1,-2-3 0,0-8 0,2-4-1,-4-13 3,1-2-2,-18 4 0,31-31 1,-15 4-1,5-1 0,0-5 0,3-2 0,0-3 0,4 0-1,2-2 1,1 4-2,4-1 1,0-1 0,1 0 1,6 5-1,0 4 0,0 1 0,-2 7 0,-4 2-2,1 11-4,-15-1-25,4 11-2,-26-2-1,0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1.58169E-7" units="1/dev"/>
        </inkml:channelProperties>
      </inkml:inkSource>
      <inkml:timestamp xml:id="ts0" timeString="2011-05-21T10:19:02.688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 contextRef="#ctx0" brushRef="#br0">38 153 16,'-12'-21'26,"12"21"0,-10-16-7,10 16-4,0 0-3,-16-19-3,16 19-3,0 0-2,7 18 0,-7-18-1,12 19 0,-5-4 1,-7-15-1,21 24 0,-7-6-1,-4-3 1,4 1-1,-14-16 0,32 33-1,-17-19 0,1 3 1,0 7-1,-1-3-1,-1 2 1,2 1-1,-4-3 0,2-1 2,-3 0-1,1 0-1,-12-20 1,21 28-1,-21-28 1,15 19 0,-15-19-1,0 0 0,16 9 1,-16-9-1,0 0 0,16-11 0,-16 11 0,10-20 0,-10 20 1,14-25-1,-5 10 0,-1-3 0,5-2 0,-1 1 1,2-4-1,1-1 1,1-4-1,3 0 0,-1-5 1,2 2-1,3-3 0,0-1 1,-1 2-1,3 5 0,-3 1 0,1 4 0,-2 7 0,-4 4-3,4 12-4,-21 0-24,23-5-1,-23 5-2,19-7 0</inkml:trace>
  <inkml:trace contextRef="#ctx0" brushRef="#br0" timeOffset="2373.1358">319 3191 22,'-20'6'27,"20"-6"-2,0 0-3,0 0-7,0 0-4,-19-11-3,19 11-2,0 0-2,11 16-1,-11-16 0,10 22-1,-1-6 1,1 3 0,1 0-1,3 0 0,-2-2-2,2 6 1,-2 1 0,4-1-1,-2 1 0,1 2 0,-3-2 0,2 0 1,-5 2-1,2-1 1,-5-8-1,1 2 0,-7-19 0,7 21 0,-7-21 0,0 0 0,9 21 0,-9-21 0,0 0 0,11 20 0,-11-20 0,0 0 0,0 0 0,19 16 0,-19-16 0,0 0 0,15-16 1,-15 16-1,11-24 1,-4 7 0,1-6 0,1-4-1,3-1 1,2-2-1,2-1 1,5-3 1,-2-1-2,5 0 0,1-1 1,1 6-1,0 1 1,0 0-2,7 8-8,-10-2-21,8 9 0,-5 0-3,2 4 0</inkml:trace>
  <inkml:trace contextRef="#ctx0" brushRef="#br0" timeOffset="1180.0675">205 2187 12,'0'0'23,"0"0"-3,-13-16-4,13 16-2,0 0-3,0 0-3,0 0-1,0 0-2,0 0-1,0 0 0,0 0-1,19 22 1,-19-22-2,21 23 1,-21-23-1,24 24 0,-14-6-1,6 1 0,-4 0 0,2 0 0,0 3 0,0 3 0,0 0-1,0 3 1,-2-4-1,0-1 0,-1-2 0,-1 0 0,-10-21 1,14 26-1,-14-26 1,0 0 0,0 0 0,0 0-1,0 0 1,0 0 0,16-9 0,-16 9 0,5-16-1,-5 16 0,10-29 0,-1 12 1,2-3-1,1-2 1,2-4 0,1 2-2,1-4 2,1 4-1,6-4 1,0 2-1,-1-2 1,3 6-1,-1-1 1,0 1-1,1 6-2,-6-3-7,2 12-21,-21 7-1,26-2-2,-26 2 1</inkml:trace>
  <inkml:trace contextRef="#ctx0" brushRef="#br0" timeOffset="4906.2807">303 7141 12,'0'0'22,"0"0"-5,0 0-1,-19-5-4,19 5 1,0 0-2,0 0-2,0 0-1,3 16-2,-3-16-1,11 22-1,-11-22-1,17 30 0,-5-10 0,2 1-2,0 3 1,4 1-1,-3-1 0,3 2-1,-4 0 1,3 0 0,-1-7-1,-2 7 1,-2-9-1,-2 4 1,-1 0 0,-2-4-1,0-1 0,-4 3 0,-3-19 0,7 24 0,-7-24 1,5 16-1,-5-16 1,0 0-1,0 0 0,0 0 1,0 0-2,0 0 2,4-23-1,-4 23 0,5-21 1,-5 21-1,7-29 0,4 12 0,-1-1 0,2-4 0,2 3 0,2-11 0,3-1-1,2-2 2,1 2-2,1-4 2,1 2-1,3-1 0,0-3 0,-1 10-1,4 4-2,-7-10-6,10 12-20,-12 4-1,1 8-1,-22 9-1</inkml:trace>
  <inkml:trace contextRef="#ctx0" brushRef="#br0" timeOffset="3853.2204">381 6240 24,'0'0'26,"0"-17"-2,0 17-3,-1-21-5,1 21-2,0 0-4,0 0-2,0-17-3,0 17-1,0 0-2,0 0 0,0 0-1,8 17 0,-4 1 0,1-3-1,0 3 1,4 4-2,-2-1 2,2 3-2,-1 2 2,1 2-2,0-11 1,3 6 0,-2-1 1,1 1-1,1-3 0,-2 3 0,1-4 0,-1-2 0,-10-17 0,18 23 1,-18-23-1,0 0 0,0 0 1,17 7-1,-17-7 0,5-23 0,0 8 0,2-1 0,2-1 0,0-2 0,1-7 0,2 7-1,1-2 1,2-3 0,-1-6 0,4-1 2,1 2-2,2-4 1,3 1-1,-1-2 2,4 4-2,0 1 0,4 10-4,-7-7-15,8 19-10,-8-3-3,6 6 1,-6 2-1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1.58169E-7" units="1/dev"/>
        </inkml:channelProperties>
      </inkml:inkSource>
      <inkml:timestamp xml:id="ts0" timeString="2011-05-21T10:17:48.825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 contextRef="#ctx0" brushRef="#br0">208 1242 22,'-8'-23'28,"8"23"-3,0 0-4,-16-20-5,16 20-4,0 0-4,0 0-2,0 0-2,0 17-1,0-17 0,7 33-1,-2-16 0,2 14 0,2-5-1,-4 9 1,4-2-1,1 0 1,-3-4-2,5 3 1,-3-3 0,1-5-1,-1 0 1,0-6-1,-1-3 0,-8-15 1,16 13-1,-16-13 0,0 0 1,23-20-1,-23 20 2,19-31-2,-3 9 1,3-1 1,2-6-1,1-1-1,4 4 1,4-7-1,3 1 0,2-3-1,0 9-5,-6-12-14,6 20-12,-4-6-2,-1 10 0,-1-1 0</inkml:trace>
  <inkml:trace contextRef="#ctx0" brushRef="#br0" timeOffset="880.0503">213 2410 10,'0'0'26,"-12"-18"0,12 18 1,0 0-13,0 0-2,0 0-2,0 0-3,18 23-1,-18-23-2,24 33 1,-10-12-2,3 6 0,-3 3-1,4 3-1,-3-2 1,1 5-1,0 1 0,-2-6 0,0-2-1,-2-6 0,0-8 0,-12-15 0,23 18 0,-23-18 1,17-11-1,-7-4 1,-1-6-1,0 0 1,3-7-1,4 1 1,3-3 0,5 2-1,2 2 0,4 2 0,1 2 0,2-3 0,2 8-2,-4-5-1,8 11-16,-10-10-10,-1 9-4,-4 0 1,-3 2-1</inkml:trace>
  <inkml:trace contextRef="#ctx0" brushRef="#br0" timeOffset="1766.101">173 3584 24,'0'0'28,"0"0"-4,-13-22-2,13 22-6,0 0-4,0 0-3,0 0-3,0 0-1,19 20-3,-5 5 1,0-3-1,5 9 0,-2 6 0,4-1 0,-2-3-1,0 2 1,-1-2-1,-1-7 0,-3-2-1,-2-8 0,-12-16 0,19 15 0,-19-15 0,16-2 0,-16 2 1,14-19-1,-7-3 1,3 3-1,-1-6 2,1-2 0,4-1-1,5-5-1,2 0 1,5-1-2,6 6 0,-1-7-4,11 11-12,-2-6-13,0 3-1,-5-1-2,-2 6 1</inkml:trace>
  <inkml:trace contextRef="#ctx0" brushRef="#br0" timeOffset="2615.1496">316 4613 7,'0'0'27,"-14"-22"0,14 22 1,0 0-12,0 0-3,0 0-5,7 19-2,9 3-2,-2 1 0,5 12-1,-2-4 0,6 5 0,-4 0-1,2 1 0,-5-9-1,1 3 0,-3-7 0,2-3 0,-16-21 0,22 17 1,-22-17-1,19-10 1,-19 10-1,16-31 1,-7 5-1,-1 1 0,5-4 1,1-2-2,3-2 0,2 0 0,5 2-3,-1-7-2,12 10-17,-9-10-9,5 5-2,-5-5-1</inkml:trace>
  <inkml:trace contextRef="#ctx0" brushRef="#br0" timeOffset="27940.5981">327 5717 10,'-6'-23'12,"6"23"1,0 0 0,-10-17 0,10 17-2,0 0-1,-16-23-1,16 23-1,0 0-3,0 0 0,0 0-2,0 0-1,5 16 0,1 0 0,-3 3-1,6 3 0,0-6 0,3 6 0,-2-1 0,4 2 1,-2 1-1,2-3 0,0 1-1,0 2 1,-2-1 0,0 0 0,-3-4-1,2 3 1,-4-5 0,1 1 0,-4-3 0,-4-15 0,7 18 0,-7-18 0,0 0 0,0 0 0,0 0 0,0 0-1,0 0 0,0 0 1,0 0-1,0 0 0,19 0 0,-19 0 0,0 0 0,16-2 0,-16 2 0,0 0 0,17-26 0,-17 26 1,17-26-1,-3 5 1,0-1-1,4-3 0,1 3 0,2-2 0,1 1 0,3-8 0,-1 0 0,2 0 0,-3-1 0,-1-1 2,-3 6-2,1 1 0,-3 3-1,-1 8 0,-1 8-4,-15 7-11,19-9-12,-19 9-2,14 24 2,-14-24-2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1.58169E-7" units="1/dev"/>
        </inkml:channelProperties>
      </inkml:inkSource>
      <inkml:timestamp xml:id="ts0" timeString="2011-05-21T10:18:32.96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 contextRef="#ctx0" brushRef="#br0">1 2495 4,'0'0'20,"0"0"-1,-2 15-1,2-15-3,0 0 0,0 0-4,0 0 1,0-15-4,0 15 0,0 0-2,6-19-2,-6 19 0,0-23-1,-2 6-1,2 17 0,5-35 0,0 16-1,-1-3 0,5 1 0,-2-9 0,1 3-1,-4-5 1,1 0 0,-2-3 0,4 0-1,-5-1 1,3 1 0,-3 6-1,2-4 1,3 2 0,-2-1-1,0 0 1,2 4-1,-2-3 1,2 1-1,-2-6 1,4 6-1,-2 1 1,2 1-1,-1 4 0,3-6 2,-1 4-1,1 1 0,-3-1 0,5 0 1,-1 1-2,2-1 1,-2 0 0,4 4-1,-3-2 0,1-1 0,2-2 0,0 2 0,-1-1 0,3 2 1,-3-2-1,3 2 1,-2-4-1,1 2 1,-1 2-1,-1 0 1,1-4-2,-2 2 1,1 0 0,-1 0 0,2 2 1,-4-1-1,4 1 0,-2 0-1,0 1 2,3 1-1,-1-6-1,1 9 1,1-2 0,3 2 0,-2 2 1,2 0-1,-2 1 0,-2 2 0,1 4 1,-1-8-1,0 5 0,-17 13 0,28-28 1,-28 28-2,30-21 1,-15 12 0,1 2 1,0 2-2,-1-2 1,5 2 0,-3 0 1,4-2-1,-2 0 0,2-2 0,0 6 0,3-4 0,-3 4 0,2-1 0,-4-1-1,2 1 2,1 3-1,1 2 0,0-2-1,-1 4 1,2-3 0,-1 4 0,1 1 1,-1-2-1,0 1 0,-2-1 0,-4 6 1,0-6-1,1 3 0,-3-1 0,-15-5 0,30 10 0,-30-10 0,26 14 0,-26-14 0,26 14-1,-26-14 2,28 19-1,-12-7 1,-1 0-1,1 0 0,0 2 1,1 0-1,-1 0 0,0 1 0,-16-15 1,27 30-2,-13-13 1,-2 1 0,2-1 1,-14-17-1,25 29 0,-13-13 0,2 3 1,-4 0-1,2 0 0,1-2 1,-1 8-1,-2-3 0,2-1 0,-1 0 0,-1-6 0,-1 4 0,1-1 0,-1 3 0,-9-21 0,18 31-1,-13-12 1,0-4 0,2 6 1,-2 0-1,2-4 0,-7-17 1,11 31-1,-8-13 0,-3-18 1,12 29-1,-12-29 0,7 19 0,-7-19-1,7 19 1,-7-19 1,0 0-1,0 0 0,0 0 0,0 0 0,0 0 0,0 0 0,2-20 0,-2 20 0,-5-26 1,0 10-1,1-1 0,-1-2 0,1-2 1,1-2-1,-1 4 1,3-7-1,1 4 0,0-3-1,0 1 1,1 5 0,1-3 0,0 3-1,1-6 1,1 8 0,-1-4 0,1 2 0,1 4 0,0-8 0,0 2 1,2 2-1,-1 2 0,2-6 0,3 1-1,-4-1 1,3-3 0,-1 4 0,1 1 0,2-1-1,1 1 1,-3 3 0,1-1 0,-3 2 0,3 1 0,-3 1 0,-8 15 0,16-26 1,-16 26-1,12-21 0,-12 21 0,14-24 0,-14 24 0,16-21-1,-16 21 1,17-24 0,-8 6 0,-9 18 0,23-26 0,-11 11 1,5-2-1,4 1-1,2-3 1,4 2 0,3-1 0,3-3 0,-3 6-1,-1-1 1,-1-1 0,-2 1 1,-3 4-1,-4 0 0,-2 2 0,-17 10 0,28-23 1,-28 23-2,25-21 1,-25 21 0,24-19 0,-24 19-1,26-15 1,-26 15 1,26-14-1,-26 14 1,32-16-1,-12 6 0,0-1 1,2-2-1,1-5-1,-2 4 1,3 1 0,0 0 0,-1 7 1,0-3-1,-2 2 0,-2 3 0,0 6 1,-2-4-1,-1 6 0,-16-4 1,28-4-1,-28 4 0,21 11 0,-21-11 1,24 7-1,-24-7 0,24 8 0,-24-8 0,26 13-1,-10-6 1,-16-7 0,28 8 0,-12 3 1,-16-11-1,29 19 0,-29-19 1,30 20 0,-15-13-1,3 5 0,-1-5 1,-1-3-2,1 3 1,-1 0 0,1 0 0,-17-7 0,30 14 0,-30-14 0,24 13 0,-24-13 0,28 16 0,-28-16 0,26 17 0,-10-8 1,-16-9-1,30 21 0,-15-11 0,1-1 0,0 1 0,-1-1 0,-15-9 1,30 19-2,-30-19 1,28 21-1,-28-21 1,26 22 1,-26-22-1,24 23 1,-24-23-1,21 26 1,-21-26-1,19 26 1,-19-26-1,18 12-1,-18-12 1,0 0 0,15 19 0,-15-19 0,0 0 1,0 0-1,0 0 0,0 0 2,0 0-3,0 0 1,0 0-1,0 0 0,0 0-4,0 16-16,0-16-13,-17-4-1,17 4-1,-23 2 0</inkml:trace>
  <inkml:trace contextRef="#ctx0" brushRef="#br0" timeOffset="5882.3365">3703 428 17,'0'0'19,"0"0"-3,0 0-2,0 0-4,0 0-1,0 0-3,0 0-1,0 0 0,0 0-1,0 0 0,0 0 0,0 0 0,-16-9 0,16 9-1,0 0 0,0 0 0,0 0-1,0-19 1,0 19-1,0 0-1,4-21 1,-4 21-1,0 0 1,3-20-1,-3 20 0,4-21 1,-4 5-1,0 16 1,3-22-1,-3 22 1,5-28-2,-5 28 1,4-28 0,-4 28 0,3-26-1,-3 26 0,0-31 0,2 14 0,-2-1 1,2 1-1,1 0 0,-1-2 1,2 0-1,-1 3 0,0-3 1,1 3 0,-4-1 0,2 2 0,-2-5-1,0 1 1,0-1 0,0-5-1,0 1 0,0 2 1,1-3-1,3-1 0,-1 4 1,3 1-1,-3-1 1,4 4-1,-2-3 1,2 1 1,-2-1-1,2 0-1,0 0 0,0 2 1,-1 2-1,1-4 0,-1 4 0,1-2 0,-7 19 0,16-30 0,-7 8 0,-2 1 0,1-3 0,1-1 0,-2 3 1,0-2-2,2-4 1,-1 4 1,-1-1-1,4 1 1,-2 0-1,1-2 1,0 0-1,1 0 1,-2 2-1,1-2 0,-1 7 0,-1-2 0,-1-2 0,0 8-1,-7 15 2,13-28-1,-13 28 0,10-26 0,-5 10 0,4 1 0,-9 15 1,17-28-1,-4 11 0,0-2 0,0-4 1,2 4-1,-1-2 1,0 1-1,2-1 1,-4 0-1,2 0 0,0 6 0,-14 15 1,28-28-1,-28 28 0,28-26 0,-28 26 0,27-17 0,-27 17 0,28-19 0,-12 5 0,0 3 0,-1 1 0,6 0 0,-2-1 0,4 2 0,-2 1 0,0 4 0,-2-1 0,0 7-1,0-4 2,-3 6-2,-1 1 2,1 0-1,0 2 0,-1-2 0,3 4 0,-1-1 0,-1 5 0,0-3 0,-1 0 0,-15-10-1,30 28 1,-30-28 0,28 26 0,-16-10 0,-12-16 0,26 31 0,-26-31 0,26 29 0,-26-29 0,26 35 0,-12-13 1,0-1 0,0 2-1,2-4 0,1 0 0,0 0 0,2 0 0,-1-5 0,-1-2-1,-1 2 1,-16-14 0,28 22 0,-28-22 0,22 26 0,-22-26 0,18 28 1,-18-28-2,15 30 2,-8-13-1,-7-17 0,14 26 0,-7-11 0,-7-15 0,14 30 0,-9-14 1,-5-16-1,20 19 0,-20-19 0,17 19 1,-17-19-1,16 8 0,-16-8 0,0 0-1,0 0 2,12-15 0,-12 15-1,-2-19 0,2 19 0,-2-25 0,2 10 0,-5-4 0,-2 1-1,2-4 1,3 3 0,-3 2 0,0-4 0,0-4 1,-1 5-1,5 1 0,1-7 1,-2 7-1,-2-7 0,3-2 0,1-2-1,0 3 2,0-4-1,0 3 0,0 0 0,7 0 0,0-1 0,1 1 0,1 4 1,0-6-1,1 3 0,1 3 1,-1-2-1,-3 1 0,-2 3 0,0-3 1,1 3-1,-1 5 0,2-9 1,-2 0-2,0 5 1,-1-2 1,1 1-2,-2 3-1,1 0 1,-1-2 0,-3 21-1,6-31 1,-1 13 0,-2 3-1,1-2 2,1-3 1,-1 0-1,1 1 0,0-2 0,0 2 0,0-4 0,1-3 0,1 2 0,0 0 0,1-2 0,1 2 0,-2-2 0,2-2 0,-1 0 0,3-1 0,-3 1 0,1-5 1,0 2-1,1 5 1,1-5-1,-1 3 0,1-2 0,3 1 0,-1 3 0,1 4 0,0-3-1,2-4 1,-2 6 0,2-1 0,-4 5 0,2 2 0,-2-2 0,-3 1 0,-1 3 0,1-3 0,0 3 0,-9 15 0,15-33 1,-6 17-2,1-3 2,4-3-1,2 1 1,1-2-1,1 1 0,-1-2 0,1 1 1,-1 2 0,-3 2-1,-2 4 0,0-1-1,1-3 2,-3 2-1,2-2 1,0-2-1,1 0 1,2-1-1,1-3 0,0-1 1,-1-1-1,1-1-1,1-7 1,-1 9 0,0-3 0,-4 1 0,0-1 1,2 1-1,-2 0 0,-2 4 0,-10 24 1,20-30-2,-12 15 1,-8 15 0,16-19 0,-16 19 0,0 0 0,17-16 0,-17 16 0,0 0 0,20-22 0,-20 22 0,17-25-1,-17 25 1,19-22 1,-19 22-1,21-26 0,-21 26 0,26-26 0,-26 26 1,23-23 0,-23 23 0,19-24-1,-19 24 0,15-26 0,-15 26 0,21-24 0,-21 24 0,23-24 0,-23 24-1,23-21 1,-23 21 0,21-19-1,-21 19 1,0 0 0,17-19 0,-17 19 1,0 0-1,23-19 0,-23 19-1,17-14 2,-17 14-1,19-14 0,-19 14 0,0 0 0,17-14-1,-17 14 1,0 0 0,0 0 0,0 0 0,0 0 0,0 0 0,0 0 0,0 0 1,0 0-1,0 0 0,0 0 0,0 0 0,-10 19 0,10-19 0,0 0 0,0 0-1,0 0 1,-16 17 0,16-17 0,0 0 1,-12 16-1,12-16 0,-10 17-1,10-17 2,-14 19-1,14-19 0,-16 21 0,16-21 0,-19 21 0,19-21 0,-21 21 0,21-21 0,-22 26 0,22-26 1,-25 26-2,11-9 1,4-1 0,-2 5 0,-1-1 0,0-1 1,-1-1-2,1 1 1,-2-5 0,15-14 1,-30 33-2,13-20 2,-1 3-1,1 3-1,0-5 1,-1 7 0,-1 1-1,-2-1 1,0-2 0,0 4 0,0-3 0,-1-1 0,1 7 0,-3-3-1,-1-4 1,1 2 1,-2 0-1,-2-6 0,0 4-1,0-3 1,2 1 0,2-5 0,-1 0-1,1 0 1,3-3-1,4 3 1,-1 0 1,3-3-1,-1-2 0,0 2 0,1-1 0,15-8 1,-25 16-1,25-16 1,-24 9-2,24-9 1,-17 7 0,17-7 0,0 0 0,0 0-1,-16 3 1,16-3 0,0 0 0,0 0-1,0 0 1,0 0 0,0 0 0,0 0 0,19-7 0,-19 7 0,0 0 0,26-21 1,-26 21-1,30-22 0,-15 11 0,1-3 0,3 1 0,-1-1 0,-1-2 0,0 2 0,1-1 0,1 1-1,0-3 2,-2 1-1,1 4 0,1-6 1,2-1-2,0 2 1,-2 2 1,0-3-1,-2 4 0,1-1-1,-1-4 1,2 3 0,-3 2 1,0-1-1,1-1 0,-1 2 0,-1-1-1,-1-1 2,-14 16-1,28-28 0,-28 28 0,21-19 0,-21 19 1,18-17 0,-18 17-1,19-16 0,-19 16 0,19-17 0,-19 17 0,21-24-1,-21 24 1,24-25-1,-24 25 2,23-19-2,-23 19 2,22-15-1,-22 15 0,19-12 0,-19 12 0,20-14 0,-20 14 0,17-16 1,-17 16-1,17-14 0,-17 14 0,18-15 0,-18 15 0,14-18 0,-14 18 1,0 0-2,17-20 1,-17 20 0,0 0 0,21-21 1,-21 21-1,17-9 0,-17 9 0,16-10 0,-16 10 0,0 0 0,18-5 0,-18 5 0,0 0-1,0 0 0,0 0 1,0 0 0,0 15 0,0-15 0,0 0 0,-6 19 0,6-19 0,-5 23 1,5-23-1,-16 28 0,16-28-1,-15 27 2,6-9-1,9-18 0,-16 29 0,16-29 0,-10 28-1,10-28 1,-7 26 0,7-26 0,-5 21 0,5-21 0,-7 19 0,7-19 0,-7 17 0,7-17 0,-9 21 0,9-21 0,-9 24 0,9-24 0,-7 21-1,7-21 1,-6 27 0,6-27 0,-7 26 0,7-26-1,-7 28 1,3-11 0,1-1 0,3-16 1,-7 28-1,7-28-1,-4 24 2,4-24-1,-3 26-1,3-26 1,-2 19 0,2-19 0,-2 19-1,2-19 1,-2 19 0,2-19-1,2 21 1,-2-21 0,-2 21 0,2-21 1,0 17-1,0-17 0,-1 19 0,1-19 0,-2 19 1,2-19-1,0 0-1,-3 21 1,3-21 0,0 0 0,0 16 0,0-16-1,0 0 1,0 0 0,0 0 1,0 0-1,0 0-1,0 0 2,0 0-2,0 0 2,0 0-1,0 0 0,0 0 0,0 0 0,0 0 1,0 0-1,0 0 0,0 0 0,0 0-1,0 0 0,0 0-3,0 0-12,0 0-12,0 0-5,0 0 0,5-16-2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1.58169E-7" units="1/dev"/>
        </inkml:channelProperties>
      </inkml:inkSource>
      <inkml:timestamp xml:id="ts0" timeString="2011-05-21T10:30:37.395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4667" units="cm"/>
      <inkml:brushProperty name="height" value="0.04667" units="cm"/>
      <inkml:brushProperty name="color" value="#002060"/>
      <inkml:brushProperty name="fitToCurve" value="1"/>
    </inkml:brush>
  </inkml:definitions>
  <inkml:trace contextRef="#ctx0" brushRef="#br0">819 3557 34,'-36'-30'28,"8"1"2,7-13 1,16 8-18,3-23-1,28 5-3,0-11-3,19 6-1,2-2 1,18 7-4,8 4 1,14 8-2,5 14 0,7 12-1,6 11 0,3 16 1,3 12-1,-1 11 1,-4 11-1,-9 10 1,-6 5 0,-9 6-1,-13 6 1,-8-3-1,-16 6 0,-15 1 1,-14 3-1,-15 7 0,-16 1-1,-11 3 2,-14-2-2,-11 2 1,-15-6 0,-7-10 1,-11-6-1,-8-20 0,-5-12 1,-8-14-1,-1-12 0,2-12-1,10-15 1,10-4 0,13-9 0,13-1 1,20 1-1,19 2 0,21 3 0,17 8-1,19 6-1,14-1-2,20 11-7,-4-6-20,22 5 0,-5-10-1,15-1-1</inkml:trace>
  <inkml:trace contextRef="#ctx0" brushRef="#br0" timeOffset="-631.0361">1545 2909 21,'-7'-38'26,"0"-4"-3,4 15-2,-8-12-4,13 20-4,-13-8-3,11 27-2,-8-18-2,8 18-2,-7 18-1,7 2 0,-4 10 0,8 15-1,-4 5 1,7 13-1,-2 4 0,5 9 1,3 2-1,4 11-1,-5-3 1,6 4 0,-5 0-2,1 1 2,-1 0-2,-5 3 1,-3-4 0,-3-3 0,-4-11-2,-3-5 2,-2-9 0,-1-10-1,2-10-2,-4-16-2,13-4-15,-3-22-11,0 0-1,-15-38-3,15 0 2</inkml:trace>
  <inkml:trace contextRef="#ctx0" brushRef="#br0" timeOffset="435.0249">2191 3961 47,'-26'-14'30,"-2"-5"1,9 0 0,-4-14-19,19 17-4,-1-10-2,14 9 0,1-6-2,15 6-2,3-7 0,10 8-2,5 1 1,11-1-1,2 4 1,3 1-1,-3 3 0,-2 3 0,-7 5 0,-5 5 0,-15 9 0,-9 8 0,-13 4-1,-12 16 1,-7 11-1,-8 6 2,-5 2-1,1 3 0,4-2 1,4-1-1,6-6 1,12-9 0,9-17-1,10-8 0,11-9-3,-1-17-2,20 5-10,-14-26-13,17 1-3,-10-18-2,8 5 1</inkml:trace>
  <inkml:trace contextRef="#ctx0" brushRef="#br0" timeOffset="1052.0602">2941 3384 63,'-25'-30'35,"25"30"-1,-21-33 0,21 33-21,-5-20-7,5 20-3,0 0-3,0 0-3,21 12-7,-21-12-22,28 29 0,-11-13-2,11 10 1</inkml:trace>
  <inkml:trace contextRef="#ctx0" brushRef="#br0" timeOffset="826.0472">2986 3857 43,'9'-38'28,"-8"1"3,3 16-5,-9-1-10,5 22-5,0 0-3,24 22-3,-22 4 0,6 18-2,-6 4 0,5 15 0,-7 2 0,2 6-1,-6-3-1,4 0 0,-1-3 0,1-11 1,0-9-2,0-10 0,1-11-1,-1-24-2,4 16-3,-15-37-12,17-3-13,-17-16-2,11-5-1,-5-19 1</inkml:trace>
  <inkml:trace contextRef="#ctx0" brushRef="#br0" timeOffset="1704.0975">3238 3870 27,'0'0'31,"16"23"1,-16-23 0,28 10-11,-28-10-7,43-12-5,-20-5-2,8 0-4,-1-6 0,5-6-1,-4-6 0,4 0-1,-6-4-1,1 4 0,-6 0 0,-5 1 0,-6 2 1,-10 10-1,-10 6 0,-12 9 0,-5 14 0,-9 12 0,-6 13 0,-2 11 0,1 14 0,3 4 1,7 10-1,13 5 0,7-5 0,13-4 1,9-8-1,14-10 0,9-16 1,9-9-2,4-19 2,5-10-1,-3-7 0,-1-7 1,-6-5-1,-6 1 0,-8 6 0,-8 3 0,-21 14 0,23 5 0,-23-5-1,2 37 1,-6-5 0,1 8 0,-3 4-1,1 4 1,0-1 0,-2 0 1,-2-4-1,2-3 1,-1-6-1,-3-4 1,4-9-2,7-21-3,-10 33-21,10-33-9,0 0 3,-7-25-4</inkml:trace>
  <inkml:trace contextRef="#ctx0" brushRef="#br0" timeOffset="2178.1246">3976 3650 46,'0'0'32,"0"0"1,-3 16-3,17 20-14,-14-6-6,12 18-1,-5 3-5,5 11 0,-3 0-1,1-1-2,-1-2 0,-2-5-1,-2-9 1,0-7-1,-3-12 1,-2-26-1,0 0 0,0 0 1,5-26 0,0-14-1,1-7 1,6-10-1,3-7 1,6-2-1,4 2 1,4 0-1,3 8 1,2 8-1,5 8 1,-6 5-2,0 11 0,-4 10-2,-1 13-1,-12 4-4,8 26-17,-24-3-7,4 18-2,-15-4 0,3 17 1</inkml:trace>
  <inkml:trace contextRef="#ctx0" brushRef="#br0" timeOffset="2808.1606">4150 4066 38,'-5'30'32,"19"-3"1,-5-1-1,12 14-9,-8-17-11,22 8-6,-7-10-3,9-2-1,1-11-2,4-11-1,3-13 0,-2-11-2,4-11 1,-5-14-1,0-6-1,-11-9 1,-1 5 1,-14-4 1,-4 9 2,-7 11 0,-14 14 1,1 16 1,-12 12 1,6 24 0,-5 4 0,9 23-1,-2 1 0,12 8-1,1-3 0,13-1 0,9-7 0,7-5-1,6-10 0,9-17 0,6-6 0,3-12-1,7-10-1,0-8 0,5-12 0,-4-6 0,-2-8-1,-10-4 1,-6-5 0,-11 1 0,-9 7 1,-10 3-2,-12 9 3,-9 7-1,-9 15 1,-1 13 0,-3 13 0,3 16 0,1 9 0,6 10 2,3 12-3,10 5 2,8-1-1,5 7-1,3-8 1,3-3-1,6-8-1,0-18-3,10-3-9,-17-28-21,16-4 1,-9-28-3,8-7 1</inkml:trace>
  <inkml:trace contextRef="#ctx0" brushRef="#br0" timeOffset="3220.1842">5640 3624 34,'0'0'29,"0"0"2,-9 23-4,21 13-7,-15 1-6,19 18-5,-11 8-1,14 20-3,-5 5-1,3 13-2,-1 13 0,-2 4-2,-2 1 1,-1 4-2,-6-10 1,-5-4 0,-12-12 0,-4-7 0,-12-24 0,-7-12 1,-10-20 1,-7-16-1,-6-18 1,1-13-1,5-18 1,1-15-1,8-8-1,10-10-4,22 5-14,1-23-17,20 3 2,6-20-2,17-2 0</inkml:trace>
  <inkml:trace contextRef="#ctx0" brushRef="#br0" timeOffset="3600.2059">5565 3382 69,'-23'-10'33,"4"-4"-1,19 14-2,-10-23-30,10 23-14,19-14-16,-19 14-1,40 12-2,-17 2 2</inkml:trace>
  <inkml:trace contextRef="#ctx0" brushRef="#br0" timeOffset="4395.2514">7098 4305 65,'21'-3'34,"-21"3"-3,18 0 0,-18 0-31,3 19-25,2 3-4,-8-2-4,5 7 2</inkml:trace>
  <inkml:trace contextRef="#ctx0" brushRef="#br0" timeOffset="4139.2367">7044 2608 55,'-12'36'35,"21"18"-1,-7 8-1,13 28-17,-18-5-7,15 17-3,-10-1-2,3 1-1,-2 4-3,-4-16-5,11 3-27,-15-13-2,5 1 1,-7-10-4</inkml:trace>
  <inkml:trace contextRef="#ctx0" brushRef="#br1" timeOffset="18486.0573">-1048 4894 33,'-5'-29'29,"3"3"1,0 9-1,-5-1-15,7 18-5,0 0-3,19 30-1,-13 1-1,6 21-1,-2 10 0,8 21 0,-3 11 0,6 12-1,0 5-1,2 6-1,-2-1 0,-1 2 1,0-3-1,-1-8-1,-4-7 1,-2-4-1,-3-13 1,-1-9 0,-2-15 1,1-12 0,-2-23 0,-6-24 0,19 5 0,-7-29 0,0-14 0,2-21 0,0-12-1,2-12 0,-1-5 1,1-11-2,1-3 1,2-2 1,2-5 0,4 5 1,-1 5-1,2 4 0,-1 5-1,1 13 1,-4 6 0,-1 14-1,-5 14 0,-2 13-1,1 11 0,-15 19-3,27 9-6,-27-9-21,10 45-2,-10-12-1,7 19 0</inkml:trace>
  <inkml:trace contextRef="#ctx0" brushRef="#br1" timeOffset="19167.0963">-329 5398 44,'1'-24'33,"-4"0"0,5 7-1,-6 1-18,4 16-7,0 0-3,0 0 0,5 21-4,-1-4-5,10 14-21,-11-3-5,8 7-1,-6-2 0</inkml:trace>
  <inkml:trace contextRef="#ctx0" brushRef="#br1" timeOffset="18903.0812">-366 5750 49,'-7'-21'30,"0"6"2,7 15-7,0 0-17,0 0-1,-9 29-2,18 6-1,-5 5 0,6 13-1,-1-4 0,1 15 0,-1-2-1,3 3-1,-3-7 0,0-2 0,-3-9 0,1-11-1,0 2-2,-5-21-2,9 3-15,-11-20-12,0 0-2,-13-44-1,10 16 1</inkml:trace>
  <inkml:trace contextRef="#ctx0" brushRef="#br1" timeOffset="19590.1205">-208 5681 39,'0'0'31,"0"0"2,20-2-1,-1 26-22,-11-3-2,12 21-2,-8 5-2,5 8-1,-5 4-1,2 8 1,-3-1-2,-3 2 0,-1-4 0,0-10-1,-3-11 1,-1-8 0,-1-13-1,-2-22 1,0 0 0,0 0-1,7-50 1,-2 5 0,2-12 0,5-7 0,4-2 0,1 2 0,6 5-1,3 3 0,4 10 1,1 9-1,2 8 1,-3 11-2,-1 11 1,-3 4-1,1 8-3,-27-5-3,34 42-18,-34-21-7,4 17-3,-18-4 2</inkml:trace>
  <inkml:trace contextRef="#ctx0" brushRef="#br1" timeOffset="19875.1368">47 6064 12,'0'0'28,"0"0"1,-4 34 2,1-18-13,16 26-2,-11-13-4,21 18-2,-11-13-3,16 11-2,-7-13 0,8 1-2,1-4-1,3-10-1,0-3-3,-5-15-5,12 10-24,-16-18-1,6 0-2,-9-14 1</inkml:trace>
  <inkml:trace contextRef="#ctx0" brushRef="#br1" timeOffset="20516.1735">549 6091 34,'-15'-5'30,"15"5"2,0 0-2,-4-15-19,22 18-3,-18-3-2,35-3-2,-11-8-2,11 6-2,6 9-7,-6-17-21,9 10-2,-6-7-1,6 1-1</inkml:trace>
  <inkml:trace contextRef="#ctx0" brushRef="#br1" timeOffset="20243.1578">645 5452 44,'-7'28'29,"7"1"2,-1 3-10,9 21-10,-11-2-2,11 16-3,-8-1-1,7 10-2,-3 0 0,3 6-2,-5-4 1,5 0-1,-4-7-1,2-9 0,0-8 0,2-9 1,2-12-1,7-11 0,1-13-1,4-7 1,2-9-1,1-5-1,7 3-6,-8-14-19,10 8-3,-14-9-2,6 6 0</inkml:trace>
  <inkml:trace contextRef="#ctx0" brushRef="#br1" timeOffset="20934.1974">1005 6078 24,'0'0'29,"-3"36"1,-1-12 2,11 20-15,-17-12-4,19 19-4,-11-11-3,16 8-1,0-8 0,10-4-1,6-6-2,12-11-1,6-12 0,8-7-1,1-9 0,3-8 1,-3-13-2,-5-3 1,-5-15 0,-12-2 0,-14-2 1,-9-4-1,-14-1 1,-8 7-1,-14 3 1,-11 9 0,-11 12 0,-7 9 1,-8 11-1,-6 12-1,7 14-1,-3 1-2,16 12-6,-2-9-22,27 9-2,1-15-2,24 6 1</inkml:trace>
  <inkml:trace contextRef="#ctx0" brushRef="#br1" timeOffset="21400.224">1597 6027 25,'18'12'29,"-11"6"0,-1-3 2,12 17-20,-13-10-1,13 18-3,-10-9-1,10 9-1,-13-11-2,7 4 0,-8-5 0,2-2-1,-4-9 0,2-1 0,-4-16 0,0 0-1,0 0-1,0 0 1,-14-17-1,9-4 0,3-7 1,0-1-1,4-6 1,3 2 0,4-5 0,6 3 0,5-3 0,2 5-1,4 6 0,4-3 0,3 9-2,-3-3-2,4 19-7,-15-14-13,11 14-8,-11-6 0,6 6-1</inkml:trace>
  <inkml:trace contextRef="#ctx0" brushRef="#br1" timeOffset="21651.2384">2083 5899 23,'0'0'30,"0"0"-1,0 0 3,14 31-16,-14-31-3,17 44-2,-12-17-4,9 15-1,-9-6-1,4 9-1,-7-3-1,1-2-2,-1-2-3,-5-17-9,10 3-21,-7-24 0,0 0-3,7-16 2</inkml:trace>
  <inkml:trace contextRef="#ctx0" brushRef="#br1" timeOffset="21888.2519">2170 5769 55,'-14'-22'34,"7"4"-3,-2-1 1,9 19-25,-2-17-3,2 17-3,0 0-7,7 21-23,6-2-3,-6-2 1,10 11-2</inkml:trace>
  <inkml:trace contextRef="#ctx0" brushRef="#br1" timeOffset="22376.2798">2330 5865 48,'0'0'33,"-18"24"0,13-2-1,16 13-22,-10-6-3,8 20-2,-2-9-1,9 7-2,-1-4 0,6-5 0,2-12-1,3-5 0,4-11-1,4-17 1,5-1-2,-3-20 1,1-7-1,-2-6-1,-4-1 1,-5-5 0,-5 4 0,-7 5 1,-9 3 0,-3 13-1,-7 4 2,5 18 0,-18-5-1,18 5 1,-15 33-1,11-5 1,6 6-1,1 5 0,2 6 0,4 3 0,0 4 0,-2 0 0,-2 5 0,-1 4 0,-8 6 0,-1 4 0,-4 6 1,-5 2-2,-8-1 2,-5 7-2,-7-3 3,-10-6-2,-3-7 1,-5-10-1,-5-17 1,-1-15 0,4-13-1,5-17 1,8-18-1,13-5 0,9-10 0,12-4-1,17 0-3,4-14-13,24 16-15,-5-9-2,21 6 0,-3-8 1</inkml:trace>
  <inkml:trace contextRef="#ctx0" brushRef="#br1" timeOffset="22834.306">2967 5901 45,'22'-14'31,"-22"14"2,25 35-3,-22-9-19,15 22-2,-15 2-4,8 18-1,-10 1 0,1 4-2,-5-4 0,-1-5-1,-3-8 0,4-8-1,-3-9 0,3-19-1,3-20 0,0 0-1,-7-24 0,5-16 0,4-10-1,-2-12 0,4-6 2,-3-8-1,6 6 2,2 1-1,5 5 1,3 16 0,4 8 2,2 14 0,1 14 0,4 17 2,-2 7-2,4 19 1,-8 6 0,4 9 0,-5 8-2,0 1-1,-2 4-2,-8-7-4,10 7-21,-18-21-5,9 6-2,-12-20 0</inkml:trace>
  <inkml:trace contextRef="#ctx0" brushRef="#br1" timeOffset="23101.3213">2969 6353 45,'-23'-10'32,"23"10"2,-26-14-2,26 14-19,0 0-4,24 0-1,-6 2-3,11-1-2,6-1-1,7-1-1,3-3-2,0-5-3,13 11-27,-11-16-1,10 2-4,-8-9 2</inkml:trace>
  <inkml:trace contextRef="#ctx0" brushRef="#br1" timeOffset="24764.4164">3802 5374 26,'-33'-27'29,"9"-5"3,6-6-1,22 11-14,-4-22-2,29 18-3,-1-12-3,21 15-2,7-10-2,13 12-1,6 3-1,14 2-1,5 6-2,10 1 0,4 2-1,-2-2-4,2 24-18,-19-11-9,-4 6-2,-24 2-1,-9 15 0</inkml:trace>
  <inkml:trace contextRef="#ctx0" brushRef="#br1" timeOffset="24458.3989">4352 5130 29,'-2'-26'27,"2"26"-3,6-19-4,-10 0-5,4 19-2,0 0-4,21 26-1,-19-2-1,10 19-1,-5 2-1,9 21 0,-4 5 0,2 16-1,-2 3-2,5 12 0,-3 4 0,2 7-1,-6-1-1,4-3 1,-7-10 0,4-5-1,-6-18 0,-5-12 0,0-19-2,-7-26-6,7-19-24,-2-21 0,0-17-3,-12-26 1</inkml:trace>
  <inkml:trace contextRef="#ctx0" brushRef="#br1" timeOffset="25322.4484">4552 6123 25,'-8'-28'28,"1"4"2,7 24 1,3-23-18,14 37-1,-11 3-3,15 23-3,-9 3 0,7 13-1,-5-1-2,7 6 2,-9-6-3,2 1 0,-7-13-1,0-6 1,-6-15-2,1-6 0,-2-16 1,0 0 0,-8-21 0,2-9-1,5-11 1,4-9-1,2-8 2,4-7-1,7-1-1,5 2 1,6 1-1,5 10 0,1 4 0,2 9 0,1 11 0,1 6-1,-3 11 0,-2 5-2,3 19-6,-18-8-21,9 17-3,-12-4-1,3 16 0</inkml:trace>
  <inkml:trace contextRef="#ctx0" brushRef="#br1" timeOffset="25794.4754">5109 6112 34,'-3'-21'29,"3"21"3,0 0-1,0 0-15,3 40-4,-5-14-5,11 23 0,-7-8-1,8 13-2,-1-4-2,12 1 1,2-13-1,4-5-1,5-13 0,1-11 0,3-11-1,-1-12 1,2-13-1,-10-13-1,-2-7 1,-6-12 0,-3-8-1,-4 1 0,-5 2 0,-4 7 1,-3 10-1,-1 12 1,-3 13 0,4 22-1,0 0 2,-12 34 0,10 3 0,2 9 0,2 13-1,0 4 2,1 6-2,4-5 2,0-2-3,0-3 1,5-5-4,-8-21-12,13 0-17,-17-33 0,30 15-1,-16-30-1</inkml:trace>
  <inkml:trace contextRef="#ctx0" brushRef="#br1" timeOffset="26410.5106">6004 6117 17,'0'0'26,"19"-1"0,-19 1 3,5-28-16,-5 28-2,-3-31-5,3 31 0,-20-30-3,20 30 1,-38-15 0,16 22-1,-10 1 1,8 22-1,-8 6 1,12 14 0,-5 4 0,13 9 1,0-6-1,14 5-2,1-8 1,11-6-1,3-13-1,6-9 0,5-16 0,3-10 0,4-10-1,-2-16-1,4-14 0,-6-19-1,0-14 0,-5-11 0,1-10 0,-10-5-2,-3-5 2,-7-3-1,-2 10 3,-3 2-1,-6 17 1,-3 7 0,-1 13 0,-5 17 1,1 17 1,12 24-1,-28 0 0,20 27 1,2 13 0,5 16 0,1 6 0,5 11 0,4 1-1,3 8 1,2-1-1,1 4 0,-2-5-1,2-1 1,-1-1-1,-3-7 0,-1-1-4,-6-24-7,8 5-21,-16-25-1,9-4-1,-5-22 0</inkml:trace>
  <inkml:trace contextRef="#ctx0" brushRef="#br1" timeOffset="27162.5536">6308 6057 44,'19'41'32,"-15"-11"0,8 18 0,-19-6-20,23 20-3,-9-8-3,7 3-1,-14-7-3,3-6 0,-5-10-1,2-8 0,0-10-1,0-16 0,0 0 0,9-17 0,3-11 0,2-5 0,4-3 0,4-9 0,4-2 0,-1 2 0,3 7 1,1 1-1,2 10 1,3 4 0,-5 13 0,2 13 0,-6 13 0,-6 13 0,-5 6 0,-2 6-1,-7 4 1,-3 7-1,-4-1-1,-3-13-1,5 2-3,-9-23-7,20 9-8,-11-26-11,0 0 0,7-30 1,12 8 12,-16-23 8,13 3 7,0 2 9,-11-5 10,12 18 12,-10 4 2,11 25-2,-18-2-9,29 33-6,-18-5-5,11 15-2,1 2-2,10 0-1,4-2-1,3-8-1,5-13-1,4-6 1,5-11-1,-1-12-1,3-10 0,-2-7 0,-2-13 0,-6-4 0,-10-10 1,-8-6-1,-12 0 2,-16 5-1,-16 2 1,-15 8 1,-18 11-1,-14 9 1,-8 15-1,-4 12 0,4 16-3,1-11-13,25 25-18,0-14-1,31 6-2,14-27 1</inkml:trace>
  <inkml:trace contextRef="#ctx0" brushRef="#br1" timeOffset="28086.6065">7431 6246 31,'0'-18'29,"0"18"3,0 0-1,22 28-18,-22-28-1,21 52-3,-10-19-2,11 17 0,-4-7-3,4 8-1,-1-6 0,4-5-1,-6-9-1,2-9 0,0-11-1,-2-10 1,-4-9-1,3-13 0,-4-12 0,0-5-1,-2-11 1,-2 1-1,-1 3 1,0 3 0,-1 9 0,-1 13 0,-7 20-1,0 0 2,21 15-1,-10 11 0,1 7 0,3 2 1,1-2-1,5-6 0,2-4 0,3-6 0,0-10 0,3-5 0,1-14 0,0-4 0,-1-12 1,-1-3-1,-5-19 1,-4-4 1,-7-10-2,-3-2 1,-8 2 0,-6 2-1,-7 10 0,-4 5 1,-3 21-1,-2 7-2,6 17 1,-1 8-3,16 20-15,-5-9-12,20 12-2,3-3-2,17 11 1</inkml:trace>
  <inkml:trace contextRef="#ctx0" brushRef="#br1" timeOffset="28498.63">8625 6062 27,'-4'-28'27,"1"2"1,-3 7 1,-14 0-17,20 19-3,-39-3-3,15 11-1,-11 5-1,6 11 0,-8 0 0,13 5 0,1 1-2,14 3 1,9-2-2,12 2 0,11 0-1,12-7 1,5 2-2,5 3 1,2-2-1,-3 2 1,-4 2-1,-7 0 1,-9-2-1,-12 4 2,-10 1 0,-11-3 0,-12-1-1,-6-3 1,-6-5 0,-4-3 1,-1-9-2,3-7-2,5-3-1,2-12-8,28 10-17,-15-31-3,20 8-1,0-10 0</inkml:trace>
  <inkml:trace contextRef="#ctx0" brushRef="#br1" timeOffset="28889.6524">8788 6074 25,'0'0'30,"19"28"3,-5 7-2,-7-3-11,12 24-7,-13-8-5,9 16-1,-8-6-3,4 4 0,-8-7-2,-1-6-1,-4-11 1,0-5-2,-3-14 1,5-19 0,0 0 0,0 0 0,-15-31 0,16 0 0,4-9 0,6-9 0,5-3 0,8-3 0,2-2 0,9 1 0,5 4 0,5 7-1,0 4 1,1 13-1,-3 9-1,-8 10-1,-2 16-1,-14-2-6,7 23-22,-27-7-2,1 15-1,-18-10-1</inkml:trace>
  <inkml:trace contextRef="#ctx0" brushRef="#br1" timeOffset="29156.6677">8914 6507 49,'-4'19'32,"21"-1"2,-3-1-2,16 7-21,-9-6-2,15 9-2,-3-8-3,7 0-2,0-5-3,-1-10-3,13-1-20,-14-15-9,9-7 1,-10-19-2</inkml:trace>
  <inkml:trace contextRef="#ctx0" brushRef="#br1" timeOffset="29791.704">9488 6495 61,'-49'-9'35,"21"8"0,0-6-2,28 7-21,0 0-4,0 0-4,42-12-1,3 6-1,11-4 0,7 0 0,5-2-2,5-2-2,10 15-13,-13-20-19,8 14-1,-15-9-2,8 16 1</inkml:trace>
  <inkml:trace contextRef="#ctx0" brushRef="#br1" timeOffset="29500.6873">9550 6081 48,'9'-16'32,"-9"16"1,11 16 0,-17 5-20,19 27-4,-13-1-4,5 17-1,-7 2-1,0 2-1,-5-4-1,-1-7 0,-6-9-1,2-9 0,-2-10-1,1-12 0,13-17 0,-19-12 0,18-14 0,1-17-1,5-9 1,5-14 0,8-7 0,3-3 0,6 0 2,6 10-1,0 5 2,6 18-1,-1 21 1,0 15 0,-1 19 0,-2 17 0,-7 9-1,-1 16 0,-6 7 0,-3 1-1,-4 2-2,-6-5-3,8 5-15,-21-21-13,8 1 1,-13-20-3,5-3 1</inkml:trace>
  <inkml:trace contextRef="#ctx0" brushRef="#br0" timeOffset="48942.7994">5939 4037 14,'0'0'27,"0"15"1,0-15 1,16 7-12,-16-7-4,19-3-3,-19 3-3,24-7-1,-24 7-1,35-12-1,-17 1-2,6 4 0,-1-8 0,3 1-1,-2-2 0,2-1-1,0-4 2,0-1-1,1-2-1,-3-2 0,-1 1 0,-4-1 0,-2 0 0,-3-1-1,-4 2 1,-3 3-2,-10 1 2,-2 4-1,-4 1 1,9 16 1,-26-24-1,10 20 0,-1 3 0,-4-1 2,4 4-2,-3-1 0,1 6 0,2 0 0,-2 5 0,0 2 0,3-2-2,-1 9 2,1 2-1,4 3 1,-2 1 0,2 5 0,-1-3 0,3 4 0,-1 0 0,5-2 1,-3-3-1,4 5 2,3 0-1,2-2-1,2 0 0,3 0 1,0-3-1,4 1 0,-1 1 0,3-4 1,-2-5-2,3-1 2,3-6-1,3-2 0,3-6 1,1-3 0,6-6-1,5-3 1,2-2-1,-2-3 1,0 4-1,0-3 0,0 0 0,-1 3 0,-4 3 0,-6 1 0,-3 4 0,-1 3 0,-3 3 0,-15-7 1,18 29-1,-17-6 0,-2-2 0,-3 3 1,-1 2-1,-2 0 1,0-2-1,-2 2 1,2-2-1,2 1 0,3 4-1,-4-5-3,7 11-17,-9-13-11,11 4 0,-8-10-2,5-16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2011-05-21</a:t>
            </a:fld>
            <a:endParaRPr lang="pl-P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2011-05-21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2011-05-21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2011-05-21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2011-05-21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2011-05-21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2011-05-21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2011-05-21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2011-05-21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2011-05-21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2011-05-21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D17FA3B-C404-4317-B0BC-953931111309}" type="datetimeFigureOut">
              <a:rPr lang="pl-PL" smtClean="0"/>
              <a:t>2011-05-21</a:t>
            </a:fld>
            <a:endParaRPr lang="pl-P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emf"/><Relationship Id="rId5" Type="http://schemas.openxmlformats.org/officeDocument/2006/relationships/customXml" Target="../ink/ink2.xml"/><Relationship Id="rId4" Type="http://schemas.openxmlformats.org/officeDocument/2006/relationships/image" Target="../media/image9.jp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5" Type="http://schemas.openxmlformats.org/officeDocument/2006/relationships/customXml" Target="../ink/ink1.xml"/><Relationship Id="rId4" Type="http://schemas.openxmlformats.org/officeDocument/2006/relationships/image" Target="../media/image5.jp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emf"/><Relationship Id="rId4" Type="http://schemas.openxmlformats.org/officeDocument/2006/relationships/customXml" Target="../ink/ink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emf"/><Relationship Id="rId4" Type="http://schemas.openxmlformats.org/officeDocument/2006/relationships/customXml" Target="../ink/ink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7" Type="http://schemas.openxmlformats.org/officeDocument/2006/relationships/image" Target="../media/image14.e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5.xml"/><Relationship Id="rId5" Type="http://schemas.microsoft.com/office/2007/relationships/hdphoto" Target="../media/hdphoto2.wdp"/><Relationship Id="rId4" Type="http://schemas.openxmlformats.org/officeDocument/2006/relationships/image" Target="../media/image13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emf"/><Relationship Id="rId4" Type="http://schemas.openxmlformats.org/officeDocument/2006/relationships/customXml" Target="../ink/ink6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emf"/><Relationship Id="rId3" Type="http://schemas.openxmlformats.org/officeDocument/2006/relationships/image" Target="../media/image3.jpg"/><Relationship Id="rId7" Type="http://schemas.openxmlformats.org/officeDocument/2006/relationships/customXml" Target="../ink/ink8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emf"/><Relationship Id="rId5" Type="http://schemas.openxmlformats.org/officeDocument/2006/relationships/customXml" Target="../ink/ink7.xml"/><Relationship Id="rId4" Type="http://schemas.openxmlformats.org/officeDocument/2006/relationships/image" Target="../media/image16.jp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emf"/><Relationship Id="rId4" Type="http://schemas.openxmlformats.org/officeDocument/2006/relationships/customXml" Target="../ink/ink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142976" y="1500174"/>
            <a:ext cx="7629524" cy="2500330"/>
          </a:xfrm>
        </p:spPr>
        <p:txBody>
          <a:bodyPr>
            <a:noAutofit/>
          </a:bodyPr>
          <a:lstStyle/>
          <a:p>
            <a:r>
              <a:rPr lang="pl-PL" sz="6600" dirty="0" smtClean="0"/>
              <a:t>Źródła</a:t>
            </a:r>
            <a:r>
              <a:rPr lang="pl-PL" sz="6600" dirty="0"/>
              <a:t> </a:t>
            </a:r>
            <a:r>
              <a:rPr lang="pl-PL" sz="6600" dirty="0" smtClean="0"/>
              <a:t>finansowania innowacji</a:t>
            </a:r>
            <a:endParaRPr lang="pl-PL" sz="6600" dirty="0"/>
          </a:p>
        </p:txBody>
      </p:sp>
      <p:pic>
        <p:nvPicPr>
          <p:cNvPr id="4" name="Obraz 3" descr="KAPITAL_LUDZKI.JPG"/>
          <p:cNvPicPr>
            <a:picLocks noChangeAspect="1"/>
          </p:cNvPicPr>
          <p:nvPr/>
        </p:nvPicPr>
        <p:blipFill>
          <a:blip r:embed="rId2"/>
          <a:srcRect l="8049" t="16552" r="8245" b="20550"/>
          <a:stretch>
            <a:fillRect/>
          </a:stretch>
        </p:blipFill>
        <p:spPr>
          <a:xfrm>
            <a:off x="0" y="5643578"/>
            <a:ext cx="2786082" cy="101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pole tekstowe 4"/>
          <p:cNvSpPr txBox="1"/>
          <p:nvPr/>
        </p:nvSpPr>
        <p:spPr>
          <a:xfrm>
            <a:off x="1714480" y="5572140"/>
            <a:ext cx="5429288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solidFill>
                  <a:schemeClr val="bg1"/>
                </a:solidFill>
                <a:latin typeface="+mj-lt"/>
              </a:rPr>
              <a:t>"Wiedza gwarantem sukcesu </a:t>
            </a:r>
          </a:p>
          <a:p>
            <a:pPr algn="ctr"/>
            <a:r>
              <a:rPr lang="pl-PL" sz="1100" b="1" dirty="0" smtClean="0">
                <a:solidFill>
                  <a:schemeClr val="bg1"/>
                </a:solidFill>
                <a:latin typeface="+mj-lt"/>
              </a:rPr>
              <a:t>szkolenie dla mikro i małych przedsiębiorstw </a:t>
            </a:r>
          </a:p>
          <a:p>
            <a:pPr algn="ctr"/>
            <a:r>
              <a:rPr lang="pl-PL" sz="1100" b="1" dirty="0" smtClean="0">
                <a:solidFill>
                  <a:schemeClr val="bg1"/>
                </a:solidFill>
                <a:latin typeface="+mj-lt"/>
              </a:rPr>
              <a:t>z powiatu gnieźnieńskiego„</a:t>
            </a:r>
          </a:p>
          <a:p>
            <a:pPr algn="ctr"/>
            <a:r>
              <a:rPr lang="pl-PL" b="1" dirty="0" smtClean="0">
                <a:solidFill>
                  <a:schemeClr val="bg1"/>
                </a:solidFill>
                <a:latin typeface="+mj-lt"/>
              </a:rPr>
              <a:t>Fundacja Rozwoju Regionalnego</a:t>
            </a:r>
          </a:p>
          <a:p>
            <a:pPr algn="ctr"/>
            <a:r>
              <a:rPr lang="pl-PL" b="1" dirty="0" smtClean="0">
                <a:solidFill>
                  <a:schemeClr val="bg1"/>
                </a:solidFill>
                <a:latin typeface="+mj-lt"/>
              </a:rPr>
              <a:t> „Warmia i Mazury”</a:t>
            </a:r>
            <a:endParaRPr lang="pl-PL" dirty="0" smtClean="0">
              <a:solidFill>
                <a:schemeClr val="bg1"/>
              </a:solidFill>
              <a:latin typeface="+mj-lt"/>
            </a:endParaRPr>
          </a:p>
          <a:p>
            <a:pPr algn="ctr"/>
            <a:endParaRPr lang="pl-PL" dirty="0"/>
          </a:p>
        </p:txBody>
      </p:sp>
      <p:pic>
        <p:nvPicPr>
          <p:cNvPr id="6" name="Obraz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5643578"/>
            <a:ext cx="2915816" cy="10180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020206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492919" y="764704"/>
            <a:ext cx="8229600" cy="938962"/>
          </a:xfrm>
        </p:spPr>
        <p:txBody>
          <a:bodyPr>
            <a:noAutofit/>
          </a:bodyPr>
          <a:lstStyle/>
          <a:p>
            <a:r>
              <a:rPr lang="pl-PL" sz="4000" b="1" dirty="0"/>
              <a:t>PO </a:t>
            </a:r>
            <a:r>
              <a:rPr lang="pl-PL" sz="4000" b="1" dirty="0" smtClean="0"/>
              <a:t>Innowacyjna Gospodarka, </a:t>
            </a:r>
            <a:br>
              <a:rPr lang="pl-PL" sz="4000" b="1" dirty="0" smtClean="0"/>
            </a:br>
            <a:r>
              <a:rPr lang="pl-PL" sz="4000" b="1" dirty="0" smtClean="0"/>
              <a:t>Działanie 8.1</a:t>
            </a:r>
            <a:endParaRPr lang="pl-PL" sz="4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4797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2200" dirty="0" smtClean="0">
                <a:latin typeface="+mj-lt"/>
              </a:rPr>
              <a:t>	</a:t>
            </a:r>
            <a:r>
              <a:rPr lang="pl-PL" sz="22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Wspieranie </a:t>
            </a:r>
            <a:r>
              <a:rPr lang="pl-PL" sz="22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działalności gospodarczej w dziedzinie gospodarki </a:t>
            </a:r>
            <a:r>
              <a:rPr lang="pl-PL" sz="22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elektronicznej.</a:t>
            </a:r>
          </a:p>
          <a:p>
            <a:pPr marL="0" indent="0" algn="just">
              <a:buNone/>
            </a:pPr>
            <a:r>
              <a:rPr lang="pl-PL" sz="2200" dirty="0" smtClean="0">
                <a:latin typeface="+mj-lt"/>
              </a:rPr>
              <a:t>	Wsparcie </a:t>
            </a:r>
            <a:r>
              <a:rPr lang="pl-PL" sz="2200" dirty="0">
                <a:latin typeface="+mj-lt"/>
              </a:rPr>
              <a:t>skierowane na projekty e-biznesowe. Zgodnie z przepisami dotyczącymi Programu Operacyjnego Innowacyjna Gospodarka, e-usługi muszą być świadczone w sposób całkowicie automatyczny. Powinna to zapewnić technologia informatyczna, np. oprogramowanie. Działanie 8.1 daje szansę przede wszystkim młodym i małym firmom. Mogą z niego skorzystać </a:t>
            </a:r>
            <a:r>
              <a:rPr lang="pl-PL" sz="2200" dirty="0" err="1">
                <a:latin typeface="+mj-lt"/>
              </a:rPr>
              <a:t>mikroprzedsiębiorcy</a:t>
            </a:r>
            <a:r>
              <a:rPr lang="pl-PL" sz="2200" dirty="0">
                <a:latin typeface="+mj-lt"/>
              </a:rPr>
              <a:t> lub mali przedsiębiorcy, którzy prowadzą działalność gospodarczą nie dłużej niż 1 rok, licząc od dnia wpisu do Krajowego Rejestru Sądowego albo Ewidencji Działalności Gospodarczej.</a:t>
            </a:r>
          </a:p>
          <a:p>
            <a:pPr marL="0" indent="0" algn="just">
              <a:buNone/>
            </a:pPr>
            <a:endParaRPr lang="pl-PL" sz="2200" dirty="0">
              <a:latin typeface="+mj-lt"/>
            </a:endParaRPr>
          </a:p>
        </p:txBody>
      </p:sp>
      <p:pic>
        <p:nvPicPr>
          <p:cNvPr id="5" name="Obraz 4" descr="KAPITAL_LUDZKI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-24695" y="5466369"/>
            <a:ext cx="2861886" cy="1391631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1214414" y="5715016"/>
            <a:ext cx="678661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latin typeface="+mj-lt"/>
              </a:rPr>
              <a:t>"Wiedza gwarantem sukcesu </a:t>
            </a:r>
          </a:p>
          <a:p>
            <a:pPr algn="ctr"/>
            <a:r>
              <a:rPr lang="pl-PL" sz="1100" b="1" dirty="0" smtClean="0">
                <a:latin typeface="+mj-lt"/>
              </a:rPr>
              <a:t>szkolenie dla mikro i małych przedsiębiorstw</a:t>
            </a:r>
          </a:p>
          <a:p>
            <a:pPr algn="ctr"/>
            <a:r>
              <a:rPr lang="pl-PL" sz="1100" b="1" dirty="0" smtClean="0">
                <a:latin typeface="+mj-lt"/>
              </a:rPr>
              <a:t> z powiatu gnieźnieńskiego„</a:t>
            </a:r>
          </a:p>
          <a:p>
            <a:pPr algn="ctr"/>
            <a:r>
              <a:rPr lang="pl-PL" sz="1400" b="1" dirty="0" smtClean="0">
                <a:latin typeface="+mj-lt"/>
              </a:rPr>
              <a:t>Fundacja Rozwoju Regionalnego „Warmia i Mazury”</a:t>
            </a:r>
            <a:endParaRPr lang="pl-PL" sz="1400" dirty="0" smtClean="0">
              <a:latin typeface="+mj-lt"/>
            </a:endParaRPr>
          </a:p>
          <a:p>
            <a:pPr algn="ctr"/>
            <a:endParaRPr lang="pl-PL" sz="1100" dirty="0"/>
          </a:p>
        </p:txBody>
      </p:sp>
      <p:pic>
        <p:nvPicPr>
          <p:cNvPr id="7" name="Obraz 6"/>
          <p:cNvPicPr/>
          <p:nvPr/>
        </p:nvPicPr>
        <p:blipFill>
          <a:blip r:embed="rId3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5715016"/>
            <a:ext cx="2771800" cy="946562"/>
          </a:xfrm>
          <a:prstGeom prst="rect">
            <a:avLst/>
          </a:prstGeom>
          <a:ln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3017422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291712" y="1052736"/>
            <a:ext cx="8784976" cy="936104"/>
          </a:xfrm>
        </p:spPr>
        <p:txBody>
          <a:bodyPr>
            <a:noAutofit/>
          </a:bodyPr>
          <a:lstStyle/>
          <a:p>
            <a:r>
              <a:rPr lang="pl-PL" sz="4000" b="1" dirty="0"/>
              <a:t>PO </a:t>
            </a:r>
            <a:r>
              <a:rPr lang="pl-PL" sz="4000" b="1" dirty="0" smtClean="0"/>
              <a:t>IG 8.1</a:t>
            </a:r>
            <a:br>
              <a:rPr lang="pl-PL" sz="4000" b="1" dirty="0" smtClean="0"/>
            </a:br>
            <a:r>
              <a:rPr lang="pl-PL" sz="2200" dirty="0">
                <a:solidFill>
                  <a:schemeClr val="accent1">
                    <a:lumMod val="50000"/>
                  </a:schemeClr>
                </a:solidFill>
              </a:rPr>
              <a:t>Wspieranie działalności gospodarczej w dziedzinie gospodarki elektronicznej.</a:t>
            </a:r>
            <a:br>
              <a:rPr lang="pl-PL" sz="2200" dirty="0">
                <a:solidFill>
                  <a:schemeClr val="accent1">
                    <a:lumMod val="50000"/>
                  </a:schemeClr>
                </a:solidFill>
              </a:rPr>
            </a:br>
            <a:endParaRPr lang="pl-PL" sz="22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92919" y="1844824"/>
            <a:ext cx="8229600" cy="316835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2200" b="1" dirty="0" smtClean="0">
                <a:latin typeface="+mj-lt"/>
              </a:rPr>
              <a:t>	</a:t>
            </a:r>
            <a:r>
              <a:rPr lang="pl-PL" sz="22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Cel</a:t>
            </a:r>
            <a:r>
              <a:rPr lang="pl-PL" sz="2200" b="1" dirty="0" smtClean="0">
                <a:latin typeface="+mj-lt"/>
              </a:rPr>
              <a:t> </a:t>
            </a:r>
            <a:endParaRPr lang="pl-PL" sz="2200" dirty="0">
              <a:latin typeface="+mj-lt"/>
            </a:endParaRPr>
          </a:p>
          <a:p>
            <a:pPr marL="0" indent="0" algn="just">
              <a:buNone/>
            </a:pPr>
            <a:r>
              <a:rPr lang="pl-PL" sz="2200" dirty="0" smtClean="0">
                <a:latin typeface="+mj-lt"/>
              </a:rPr>
              <a:t>	Celem </a:t>
            </a:r>
            <a:r>
              <a:rPr lang="pl-PL" sz="2200" dirty="0">
                <a:latin typeface="+mj-lt"/>
              </a:rPr>
              <a:t>działania jest stymulowanie rozwoju rynku usług świadczonych w formie elektronicznej (e-usług) poprzez wsparcie mikro i małych przedsiębiorców.</a:t>
            </a:r>
          </a:p>
          <a:p>
            <a:pPr marL="0" indent="0">
              <a:buNone/>
            </a:pPr>
            <a:r>
              <a:rPr lang="pl-PL" sz="1800" b="1" dirty="0"/>
              <a:t>	</a:t>
            </a:r>
            <a:endParaRPr lang="pl-PL" sz="1800" b="1" dirty="0" smtClean="0"/>
          </a:p>
          <a:p>
            <a:pPr marL="0" indent="0">
              <a:buNone/>
            </a:pPr>
            <a:r>
              <a:rPr lang="pl-PL" sz="18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	</a:t>
            </a:r>
            <a:r>
              <a:rPr lang="pl-PL" sz="22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Beneficjent </a:t>
            </a:r>
            <a:endParaRPr lang="pl-PL" sz="22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marL="0" indent="0">
              <a:buNone/>
            </a:pPr>
            <a:r>
              <a:rPr lang="pl-PL" sz="2200" dirty="0" smtClean="0">
                <a:latin typeface="+mj-lt"/>
              </a:rPr>
              <a:t>	Mikro </a:t>
            </a:r>
            <a:r>
              <a:rPr lang="pl-PL" sz="2200" dirty="0">
                <a:latin typeface="+mj-lt"/>
              </a:rPr>
              <a:t>i mali przedsiębiorcy, którzy działają nie dłużej niż 1 rok. </a:t>
            </a:r>
          </a:p>
          <a:p>
            <a:pPr marL="0" indent="0" algn="just">
              <a:buNone/>
            </a:pPr>
            <a:endParaRPr lang="pl-PL" sz="1800" b="1" dirty="0">
              <a:solidFill>
                <a:schemeClr val="accent3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1214414" y="5715016"/>
            <a:ext cx="678661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latin typeface="+mj-lt"/>
              </a:rPr>
              <a:t>"Wiedza gwarantem sukcesu </a:t>
            </a:r>
          </a:p>
          <a:p>
            <a:pPr algn="ctr"/>
            <a:r>
              <a:rPr lang="pl-PL" sz="1100" b="1" dirty="0" smtClean="0">
                <a:latin typeface="+mj-lt"/>
              </a:rPr>
              <a:t>szkolenie dla mikro i małych przedsiębiorstw</a:t>
            </a:r>
          </a:p>
          <a:p>
            <a:pPr algn="ctr"/>
            <a:r>
              <a:rPr lang="pl-PL" sz="1100" b="1" dirty="0" smtClean="0">
                <a:latin typeface="+mj-lt"/>
              </a:rPr>
              <a:t> z powiatu gnieźnieńskiego„</a:t>
            </a:r>
          </a:p>
          <a:p>
            <a:pPr algn="ctr"/>
            <a:r>
              <a:rPr lang="pl-PL" sz="1400" b="1" dirty="0" smtClean="0">
                <a:latin typeface="+mj-lt"/>
              </a:rPr>
              <a:t>Fundacja Rozwoju Regionalnego „Warmia i Mazury”</a:t>
            </a:r>
            <a:endParaRPr lang="pl-PL" sz="1400" dirty="0" smtClean="0">
              <a:latin typeface="+mj-lt"/>
            </a:endParaRPr>
          </a:p>
          <a:p>
            <a:pPr algn="ctr"/>
            <a:endParaRPr lang="pl-PL" sz="1100" dirty="0"/>
          </a:p>
        </p:txBody>
      </p:sp>
      <p:pic>
        <p:nvPicPr>
          <p:cNvPr id="6" name="Obraz 5" descr="KAPITAL_LUDZKI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-24695" y="5466369"/>
            <a:ext cx="2861886" cy="1391631"/>
          </a:xfrm>
          <a:prstGeom prst="rect">
            <a:avLst/>
          </a:prstGeom>
        </p:spPr>
      </p:pic>
      <p:pic>
        <p:nvPicPr>
          <p:cNvPr id="7" name="Obraz 6"/>
          <p:cNvPicPr/>
          <p:nvPr/>
        </p:nvPicPr>
        <p:blipFill>
          <a:blip r:embed="rId3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5715016"/>
            <a:ext cx="2771800" cy="946562"/>
          </a:xfrm>
          <a:prstGeom prst="rect">
            <a:avLst/>
          </a:prstGeom>
          <a:ln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3264025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291712" y="1052736"/>
            <a:ext cx="8784976" cy="720080"/>
          </a:xfrm>
        </p:spPr>
        <p:txBody>
          <a:bodyPr>
            <a:noAutofit/>
          </a:bodyPr>
          <a:lstStyle/>
          <a:p>
            <a:r>
              <a:rPr lang="pl-PL" sz="4000" b="1" dirty="0"/>
              <a:t>PO </a:t>
            </a:r>
            <a:r>
              <a:rPr lang="pl-PL" sz="4000" b="1" dirty="0" smtClean="0"/>
              <a:t>IG 8.1</a:t>
            </a:r>
            <a:br>
              <a:rPr lang="pl-PL" sz="4000" b="1" dirty="0" smtClean="0"/>
            </a:br>
            <a:r>
              <a:rPr lang="pl-PL" sz="2200" dirty="0">
                <a:solidFill>
                  <a:schemeClr val="accent1">
                    <a:lumMod val="50000"/>
                  </a:schemeClr>
                </a:solidFill>
              </a:rPr>
              <a:t>Wspieranie działalności gospodarczej w dziedzinie gospodarki elektronicznej.</a:t>
            </a:r>
            <a:br>
              <a:rPr lang="pl-PL" sz="2200" dirty="0">
                <a:solidFill>
                  <a:schemeClr val="accent1">
                    <a:lumMod val="50000"/>
                  </a:schemeClr>
                </a:solidFill>
              </a:rPr>
            </a:br>
            <a:endParaRPr lang="pl-PL" sz="22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92919" y="1556792"/>
            <a:ext cx="8229600" cy="345638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2200" b="1" dirty="0" smtClean="0">
                <a:latin typeface="+mj-lt"/>
              </a:rPr>
              <a:t>	</a:t>
            </a:r>
            <a:r>
              <a:rPr lang="pl-PL" sz="22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Przeznaczenie </a:t>
            </a:r>
            <a:endParaRPr lang="pl-PL" sz="22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marL="0" indent="0" algn="just">
              <a:buNone/>
            </a:pPr>
            <a:r>
              <a:rPr lang="pl-PL" sz="2200" dirty="0" smtClean="0">
                <a:latin typeface="+mj-lt"/>
              </a:rPr>
              <a:t>	Wsparcie </a:t>
            </a:r>
            <a:r>
              <a:rPr lang="pl-PL" sz="2200" dirty="0">
                <a:latin typeface="+mj-lt"/>
              </a:rPr>
              <a:t>w formie dotacji na realizację indywidualnych, mających na celu świadczenie e-usługi lub wytworzenie produktów cyfrowych niezbędnych do świadczenia tej usług. Dany beneficjent otrzyma wsparcie tylko na jeden projekt w ramach działania 8.1. Projekt będzie objęty dofinansowaniem przez okres nie dłuższy niż 24 miesiące. Przedstawiony model biznesowy uwiarygodniał powodzenie rynkowe projektu. Ponadto musi on być rentowny w okresie trwałości, a wnioskodawca ma osiągać przychody przynajmniej z dwóch źródeł związanych ze świadczeniem nowych </a:t>
            </a:r>
            <a:r>
              <a:rPr lang="pl-PL" sz="2200" dirty="0" smtClean="0">
                <a:latin typeface="+mj-lt"/>
              </a:rPr>
              <a:t>e-usług.</a:t>
            </a:r>
            <a:endParaRPr lang="pl-PL" sz="2200" b="1" dirty="0">
              <a:solidFill>
                <a:schemeClr val="accent3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1214414" y="5715016"/>
            <a:ext cx="678661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latin typeface="+mj-lt"/>
              </a:rPr>
              <a:t>"Wiedza gwarantem sukcesu </a:t>
            </a:r>
          </a:p>
          <a:p>
            <a:pPr algn="ctr"/>
            <a:r>
              <a:rPr lang="pl-PL" sz="1100" b="1" dirty="0" smtClean="0">
                <a:latin typeface="+mj-lt"/>
              </a:rPr>
              <a:t>szkolenie dla mikro i małych przedsiębiorstw</a:t>
            </a:r>
          </a:p>
          <a:p>
            <a:pPr algn="ctr"/>
            <a:r>
              <a:rPr lang="pl-PL" sz="1100" b="1" dirty="0" smtClean="0">
                <a:latin typeface="+mj-lt"/>
              </a:rPr>
              <a:t> z powiatu gnieźnieńskiego„</a:t>
            </a:r>
          </a:p>
          <a:p>
            <a:pPr algn="ctr"/>
            <a:r>
              <a:rPr lang="pl-PL" sz="1400" b="1" dirty="0" smtClean="0">
                <a:latin typeface="+mj-lt"/>
              </a:rPr>
              <a:t>Fundacja Rozwoju Regionalnego „Warmia i Mazury”</a:t>
            </a:r>
            <a:endParaRPr lang="pl-PL" sz="1400" dirty="0" smtClean="0">
              <a:latin typeface="+mj-lt"/>
            </a:endParaRPr>
          </a:p>
          <a:p>
            <a:pPr algn="ctr"/>
            <a:endParaRPr lang="pl-PL" sz="1100" dirty="0"/>
          </a:p>
        </p:txBody>
      </p:sp>
      <p:pic>
        <p:nvPicPr>
          <p:cNvPr id="6" name="Obraz 5" descr="KAPITAL_LUDZKI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-24695" y="5466369"/>
            <a:ext cx="2861886" cy="1391631"/>
          </a:xfrm>
          <a:prstGeom prst="rect">
            <a:avLst/>
          </a:prstGeom>
        </p:spPr>
      </p:pic>
      <p:pic>
        <p:nvPicPr>
          <p:cNvPr id="7" name="Obraz 6"/>
          <p:cNvPicPr/>
          <p:nvPr/>
        </p:nvPicPr>
        <p:blipFill>
          <a:blip r:embed="rId3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5715016"/>
            <a:ext cx="2771800" cy="946562"/>
          </a:xfrm>
          <a:prstGeom prst="rect">
            <a:avLst/>
          </a:prstGeom>
          <a:ln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2080751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291712" y="1052736"/>
            <a:ext cx="8784976" cy="720080"/>
          </a:xfrm>
        </p:spPr>
        <p:txBody>
          <a:bodyPr>
            <a:noAutofit/>
          </a:bodyPr>
          <a:lstStyle/>
          <a:p>
            <a:r>
              <a:rPr lang="pl-PL" sz="4000" b="1" dirty="0" smtClean="0"/>
              <a:t>Program Rozwoju Obszarów Wiejskich</a:t>
            </a:r>
            <a:r>
              <a:rPr lang="pl-PL" sz="4000" b="1" dirty="0" smtClean="0"/>
              <a:t/>
            </a:r>
            <a:br>
              <a:rPr lang="pl-PL" sz="4000" b="1" dirty="0" smtClean="0"/>
            </a:br>
            <a:r>
              <a:rPr lang="pl-PL" sz="2200" dirty="0"/>
              <a:t>3.1.2 Tworzenie i rozwój mikroprzedsiębiorstw</a:t>
            </a:r>
            <a:r>
              <a:rPr lang="pl-PL" sz="2200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pl-PL" sz="2200" dirty="0">
                <a:solidFill>
                  <a:schemeClr val="accent1">
                    <a:lumMod val="50000"/>
                  </a:schemeClr>
                </a:solidFill>
              </a:rPr>
            </a:br>
            <a:endParaRPr lang="pl-PL" sz="22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59385" y="1991985"/>
            <a:ext cx="3595051" cy="35969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200" b="1" dirty="0">
                <a:latin typeface="+mj-lt"/>
              </a:rPr>
              <a:t>	</a:t>
            </a:r>
            <a:r>
              <a:rPr lang="pl-PL" sz="22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Cel </a:t>
            </a:r>
            <a:endParaRPr lang="pl-PL" sz="22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marL="0" indent="0">
              <a:buNone/>
            </a:pPr>
            <a:r>
              <a:rPr lang="pl-PL" sz="2200" dirty="0" smtClean="0">
                <a:latin typeface="+mj-lt"/>
              </a:rPr>
              <a:t>Wzrost </a:t>
            </a:r>
            <a:r>
              <a:rPr lang="pl-PL" sz="2200" dirty="0">
                <a:latin typeface="+mj-lt"/>
              </a:rPr>
              <a:t>konkurencyjności gospodarczej obszarów wiejskich, rozwój przedsiębiorczości i rynku pracy, a w konsekwencji – wzrost zatrudnienia na obszarach wiejskich.</a:t>
            </a:r>
            <a:endParaRPr lang="pl-PL" sz="2200" dirty="0">
              <a:effectLst/>
              <a:latin typeface="+mj-lt"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1214414" y="5715016"/>
            <a:ext cx="678661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latin typeface="+mj-lt"/>
              </a:rPr>
              <a:t>"Wiedza gwarantem sukcesu </a:t>
            </a:r>
          </a:p>
          <a:p>
            <a:pPr algn="ctr"/>
            <a:r>
              <a:rPr lang="pl-PL" sz="1100" b="1" dirty="0" smtClean="0">
                <a:latin typeface="+mj-lt"/>
              </a:rPr>
              <a:t>szkolenie dla mikro i małych przedsiębiorstw</a:t>
            </a:r>
          </a:p>
          <a:p>
            <a:pPr algn="ctr"/>
            <a:r>
              <a:rPr lang="pl-PL" sz="1100" b="1" dirty="0" smtClean="0">
                <a:latin typeface="+mj-lt"/>
              </a:rPr>
              <a:t> z powiatu gnieźnieńskiego„</a:t>
            </a:r>
          </a:p>
          <a:p>
            <a:pPr algn="ctr"/>
            <a:r>
              <a:rPr lang="pl-PL" sz="1400" b="1" dirty="0" smtClean="0">
                <a:latin typeface="+mj-lt"/>
              </a:rPr>
              <a:t>Fundacja Rozwoju Regionalnego „Warmia i Mazury”</a:t>
            </a:r>
            <a:endParaRPr lang="pl-PL" sz="1400" dirty="0" smtClean="0">
              <a:latin typeface="+mj-lt"/>
            </a:endParaRPr>
          </a:p>
          <a:p>
            <a:pPr algn="ctr"/>
            <a:endParaRPr lang="pl-PL" sz="1100" dirty="0"/>
          </a:p>
        </p:txBody>
      </p:sp>
      <p:pic>
        <p:nvPicPr>
          <p:cNvPr id="6" name="Obraz 5" descr="KAPITAL_LUDZKI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-24695" y="5466369"/>
            <a:ext cx="2861886" cy="1391631"/>
          </a:xfrm>
          <a:prstGeom prst="rect">
            <a:avLst/>
          </a:prstGeom>
        </p:spPr>
      </p:pic>
      <p:pic>
        <p:nvPicPr>
          <p:cNvPr id="7" name="Obraz 6"/>
          <p:cNvPicPr/>
          <p:nvPr/>
        </p:nvPicPr>
        <p:blipFill>
          <a:blip r:embed="rId3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5715016"/>
            <a:ext cx="2771800" cy="946562"/>
          </a:xfrm>
          <a:prstGeom prst="rect">
            <a:avLst/>
          </a:prstGeom>
          <a:ln>
            <a:solidFill>
              <a:schemeClr val="bg1"/>
            </a:solidFill>
          </a:ln>
        </p:spPr>
      </p:pic>
      <p:pic>
        <p:nvPicPr>
          <p:cNvPr id="2" name="Obraz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1988840"/>
            <a:ext cx="4786254" cy="3308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4954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291712" y="1052736"/>
            <a:ext cx="8784976" cy="576064"/>
          </a:xfrm>
        </p:spPr>
        <p:txBody>
          <a:bodyPr>
            <a:noAutofit/>
          </a:bodyPr>
          <a:lstStyle/>
          <a:p>
            <a:r>
              <a:rPr lang="pl-PL" sz="4000" b="1" dirty="0" smtClean="0"/>
              <a:t>PROW 3.1.2</a:t>
            </a:r>
            <a:r>
              <a:rPr lang="pl-PL" sz="4000" b="1" dirty="0" smtClean="0"/>
              <a:t/>
            </a:r>
            <a:br>
              <a:rPr lang="pl-PL" sz="4000" b="1" dirty="0" smtClean="0"/>
            </a:br>
            <a:r>
              <a:rPr lang="pl-PL" sz="2200" dirty="0" smtClean="0"/>
              <a:t>Tworzenie </a:t>
            </a:r>
            <a:r>
              <a:rPr lang="pl-PL" sz="2200" dirty="0"/>
              <a:t>i rozwój mikroprzedsiębiorstw</a:t>
            </a:r>
            <a:r>
              <a:rPr lang="pl-PL" sz="2200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pl-PL" sz="2200" dirty="0">
                <a:solidFill>
                  <a:schemeClr val="accent1">
                    <a:lumMod val="50000"/>
                  </a:schemeClr>
                </a:solidFill>
              </a:rPr>
            </a:br>
            <a:endParaRPr lang="pl-PL" sz="22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412776"/>
            <a:ext cx="8352927" cy="405359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1800" b="1" dirty="0" smtClean="0">
                <a:latin typeface="+mj-lt"/>
              </a:rPr>
              <a:t>	</a:t>
            </a:r>
            <a:r>
              <a:rPr lang="pl-PL" sz="18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Przeznaczenie </a:t>
            </a:r>
            <a:endParaRPr lang="pl-PL" sz="18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marL="0" indent="0">
              <a:buNone/>
            </a:pPr>
            <a:r>
              <a:rPr lang="pl-PL" sz="1800" dirty="0" smtClean="0">
                <a:latin typeface="+mj-lt"/>
              </a:rPr>
              <a:t>	Pomoc </a:t>
            </a:r>
            <a:r>
              <a:rPr lang="pl-PL" sz="1800" dirty="0">
                <a:latin typeface="+mj-lt"/>
              </a:rPr>
              <a:t>może być przyznana na operacje obejmujące wyłącznie inwestycje związane z podejmowaniem lub wykonywaniem działalności gospodarczej: można otrzymać wsparcie na sprzęt biurowy i komputerowy, środki transportu, doradztwo, zakup i instalację maszyn, zakup środków transportu, zakup lub przystosowanie budynków na potrzeby przedsiębiorstwa, a nawet na reklamę i promocję produktu czy usługi.</a:t>
            </a:r>
          </a:p>
          <a:p>
            <a:pPr marL="0" indent="0">
              <a:buNone/>
            </a:pPr>
            <a:r>
              <a:rPr lang="pl-PL" sz="1800" b="1" dirty="0" smtClean="0">
                <a:latin typeface="+mj-lt"/>
              </a:rPr>
              <a:t>	</a:t>
            </a:r>
            <a:r>
              <a:rPr lang="pl-PL" sz="18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Beneficjenci </a:t>
            </a:r>
            <a:endParaRPr lang="pl-PL" sz="18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r>
              <a:rPr lang="pl-PL" sz="1800" dirty="0">
                <a:latin typeface="+mj-lt"/>
              </a:rPr>
              <a:t>osoby </a:t>
            </a:r>
            <a:r>
              <a:rPr lang="pl-PL" sz="1800" dirty="0" smtClean="0">
                <a:latin typeface="+mj-lt"/>
              </a:rPr>
              <a:t>fizyczne;</a:t>
            </a:r>
            <a:endParaRPr lang="pl-PL" sz="1800" dirty="0">
              <a:latin typeface="+mj-lt"/>
            </a:endParaRPr>
          </a:p>
          <a:p>
            <a:r>
              <a:rPr lang="pl-PL" sz="1800" dirty="0">
                <a:latin typeface="+mj-lt"/>
              </a:rPr>
              <a:t>osoby prawne – podejmujące lub prowadzące działalność </a:t>
            </a:r>
            <a:r>
              <a:rPr lang="pl-PL" sz="1800" dirty="0" smtClean="0">
                <a:latin typeface="+mj-lt"/>
              </a:rPr>
              <a:t>gospodarczą;</a:t>
            </a:r>
            <a:endParaRPr lang="pl-PL" sz="1800" dirty="0">
              <a:latin typeface="+mj-lt"/>
            </a:endParaRPr>
          </a:p>
          <a:p>
            <a:r>
              <a:rPr lang="pl-PL" sz="1800" dirty="0">
                <a:latin typeface="+mj-lt"/>
              </a:rPr>
              <a:t>spółki prawa handlowego nieposiadające osobowości prawnej, wspólnicy spółek cywilnych – prowadzący działalność gospodarczą jako mikroprzedsiębiorstwo, zatrudniające mniej niż 10 pracowników i którego roczny obrót lub całkowity bilans roczny w okresie referencyjnym nie przekracza 2 mln </a:t>
            </a:r>
            <a:r>
              <a:rPr lang="pl-PL" sz="1800" dirty="0" smtClean="0">
                <a:latin typeface="+mj-lt"/>
              </a:rPr>
              <a:t>euro.</a:t>
            </a:r>
            <a:endParaRPr lang="pl-PL" sz="1800" dirty="0">
              <a:effectLst/>
              <a:latin typeface="+mj-lt"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1214414" y="5715016"/>
            <a:ext cx="678661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latin typeface="+mj-lt"/>
              </a:rPr>
              <a:t>"Wiedza gwarantem sukcesu </a:t>
            </a:r>
          </a:p>
          <a:p>
            <a:pPr algn="ctr"/>
            <a:r>
              <a:rPr lang="pl-PL" sz="1100" b="1" dirty="0" smtClean="0">
                <a:latin typeface="+mj-lt"/>
              </a:rPr>
              <a:t>szkolenie dla mikro i małych przedsiębiorstw</a:t>
            </a:r>
          </a:p>
          <a:p>
            <a:pPr algn="ctr"/>
            <a:r>
              <a:rPr lang="pl-PL" sz="1100" b="1" dirty="0" smtClean="0">
                <a:latin typeface="+mj-lt"/>
              </a:rPr>
              <a:t> z powiatu gnieźnieńskiego„</a:t>
            </a:r>
          </a:p>
          <a:p>
            <a:pPr algn="ctr"/>
            <a:r>
              <a:rPr lang="pl-PL" sz="1400" b="1" dirty="0" smtClean="0">
                <a:latin typeface="+mj-lt"/>
              </a:rPr>
              <a:t>Fundacja Rozwoju Regionalnego „Warmia i Mazury”</a:t>
            </a:r>
            <a:endParaRPr lang="pl-PL" sz="1400" dirty="0" smtClean="0">
              <a:latin typeface="+mj-lt"/>
            </a:endParaRPr>
          </a:p>
          <a:p>
            <a:pPr algn="ctr"/>
            <a:endParaRPr lang="pl-PL" sz="1100" dirty="0"/>
          </a:p>
        </p:txBody>
      </p:sp>
      <p:pic>
        <p:nvPicPr>
          <p:cNvPr id="6" name="Obraz 5" descr="KAPITAL_LUDZKI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-24695" y="5466369"/>
            <a:ext cx="2861886" cy="1391631"/>
          </a:xfrm>
          <a:prstGeom prst="rect">
            <a:avLst/>
          </a:prstGeom>
        </p:spPr>
      </p:pic>
      <p:pic>
        <p:nvPicPr>
          <p:cNvPr id="7" name="Obraz 6"/>
          <p:cNvPicPr/>
          <p:nvPr/>
        </p:nvPicPr>
        <p:blipFill>
          <a:blip r:embed="rId3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5715016"/>
            <a:ext cx="2771800" cy="946562"/>
          </a:xfrm>
          <a:prstGeom prst="rect">
            <a:avLst/>
          </a:prstGeom>
          <a:ln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2687409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215231" y="1268760"/>
            <a:ext cx="8784976" cy="576064"/>
          </a:xfrm>
        </p:spPr>
        <p:txBody>
          <a:bodyPr>
            <a:noAutofit/>
          </a:bodyPr>
          <a:lstStyle/>
          <a:p>
            <a:r>
              <a:rPr lang="pl-PL" sz="4000" b="1" dirty="0" smtClean="0"/>
              <a:t>PROW 3.1.2</a:t>
            </a:r>
            <a:r>
              <a:rPr lang="pl-PL" sz="4000" b="1" dirty="0" smtClean="0"/>
              <a:t/>
            </a:r>
            <a:br>
              <a:rPr lang="pl-PL" sz="4000" b="1" dirty="0" smtClean="0"/>
            </a:br>
            <a:r>
              <a:rPr lang="pl-PL" sz="2200" dirty="0" smtClean="0"/>
              <a:t>Tworzenie </a:t>
            </a:r>
            <a:r>
              <a:rPr lang="pl-PL" sz="2200" dirty="0"/>
              <a:t>i rozwój mikroprzedsiębiorstw</a:t>
            </a:r>
            <a:r>
              <a:rPr lang="pl-PL" sz="2200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pl-PL" sz="2200" dirty="0">
                <a:solidFill>
                  <a:schemeClr val="accent1">
                    <a:lumMod val="50000"/>
                  </a:schemeClr>
                </a:solidFill>
              </a:rPr>
            </a:br>
            <a:endParaRPr lang="pl-PL" sz="22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31255" y="1772816"/>
            <a:ext cx="8352927" cy="405359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200" b="1" dirty="0">
                <a:latin typeface="+mj-lt"/>
              </a:rPr>
              <a:t>	</a:t>
            </a:r>
            <a:r>
              <a:rPr lang="pl-PL" sz="22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Grupa </a:t>
            </a:r>
            <a:r>
              <a:rPr lang="pl-PL" sz="22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docelowa </a:t>
            </a:r>
            <a:endParaRPr lang="pl-PL" sz="22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r>
              <a:rPr lang="pl-PL" sz="2200" dirty="0">
                <a:latin typeface="+mj-lt"/>
              </a:rPr>
              <a:t>osoby </a:t>
            </a:r>
            <a:r>
              <a:rPr lang="pl-PL" sz="2200" dirty="0" smtClean="0">
                <a:latin typeface="+mj-lt"/>
              </a:rPr>
              <a:t>fizyczne;</a:t>
            </a:r>
            <a:endParaRPr lang="pl-PL" sz="2200" dirty="0">
              <a:latin typeface="+mj-lt"/>
            </a:endParaRPr>
          </a:p>
          <a:p>
            <a:r>
              <a:rPr lang="pl-PL" sz="2200" dirty="0">
                <a:latin typeface="+mj-lt"/>
              </a:rPr>
              <a:t>osoby prawne - podejmujące lub prowadzące działalność </a:t>
            </a:r>
            <a:r>
              <a:rPr lang="pl-PL" sz="2200" dirty="0" smtClean="0">
                <a:latin typeface="+mj-lt"/>
              </a:rPr>
              <a:t>gospodarczą;</a:t>
            </a:r>
            <a:endParaRPr lang="pl-PL" sz="2200" dirty="0">
              <a:latin typeface="+mj-lt"/>
            </a:endParaRPr>
          </a:p>
          <a:p>
            <a:r>
              <a:rPr lang="pl-PL" sz="2200" dirty="0">
                <a:latin typeface="+mj-lt"/>
              </a:rPr>
              <a:t>spółki prawa handlowego nieposiadające osobowości prawnej, wspólnicy spółek cywilnych – prowadzący działalność gospodarczą, jako mikroprzedsiębiorstwo, zatrudniające mniej niż 10 pracowników i którego roczny obrót lub całkowity bilans roczny w okresie referencyjnym nie przekracza 2 mln </a:t>
            </a:r>
            <a:r>
              <a:rPr lang="pl-PL" sz="2200" dirty="0" smtClean="0">
                <a:latin typeface="+mj-lt"/>
              </a:rPr>
              <a:t>euro.</a:t>
            </a:r>
            <a:endParaRPr lang="pl-PL" sz="2200" dirty="0">
              <a:effectLst/>
              <a:latin typeface="+mj-lt"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1214414" y="5715016"/>
            <a:ext cx="678661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latin typeface="+mj-lt"/>
              </a:rPr>
              <a:t>"Wiedza gwarantem sukcesu </a:t>
            </a:r>
          </a:p>
          <a:p>
            <a:pPr algn="ctr"/>
            <a:r>
              <a:rPr lang="pl-PL" sz="1100" b="1" dirty="0" smtClean="0">
                <a:latin typeface="+mj-lt"/>
              </a:rPr>
              <a:t>szkolenie dla mikro i małych przedsiębiorstw</a:t>
            </a:r>
          </a:p>
          <a:p>
            <a:pPr algn="ctr"/>
            <a:r>
              <a:rPr lang="pl-PL" sz="1100" b="1" dirty="0" smtClean="0">
                <a:latin typeface="+mj-lt"/>
              </a:rPr>
              <a:t> z powiatu gnieźnieńskiego„</a:t>
            </a:r>
          </a:p>
          <a:p>
            <a:pPr algn="ctr"/>
            <a:r>
              <a:rPr lang="pl-PL" sz="1400" b="1" dirty="0" smtClean="0">
                <a:latin typeface="+mj-lt"/>
              </a:rPr>
              <a:t>Fundacja Rozwoju Regionalnego „Warmia i Mazury”</a:t>
            </a:r>
            <a:endParaRPr lang="pl-PL" sz="1400" dirty="0" smtClean="0">
              <a:latin typeface="+mj-lt"/>
            </a:endParaRPr>
          </a:p>
          <a:p>
            <a:pPr algn="ctr"/>
            <a:endParaRPr lang="pl-PL" sz="1100" dirty="0"/>
          </a:p>
        </p:txBody>
      </p:sp>
      <p:pic>
        <p:nvPicPr>
          <p:cNvPr id="6" name="Obraz 5" descr="KAPITAL_LUDZKI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-24695" y="5466369"/>
            <a:ext cx="2861886" cy="1391631"/>
          </a:xfrm>
          <a:prstGeom prst="rect">
            <a:avLst/>
          </a:prstGeom>
        </p:spPr>
      </p:pic>
      <p:pic>
        <p:nvPicPr>
          <p:cNvPr id="7" name="Obraz 6"/>
          <p:cNvPicPr/>
          <p:nvPr/>
        </p:nvPicPr>
        <p:blipFill>
          <a:blip r:embed="rId3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5715016"/>
            <a:ext cx="2771800" cy="946562"/>
          </a:xfrm>
          <a:prstGeom prst="rect">
            <a:avLst/>
          </a:prstGeom>
          <a:ln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3654453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215231" y="1268760"/>
            <a:ext cx="8784976" cy="792088"/>
          </a:xfrm>
        </p:spPr>
        <p:txBody>
          <a:bodyPr>
            <a:noAutofit/>
          </a:bodyPr>
          <a:lstStyle/>
          <a:p>
            <a:r>
              <a:rPr lang="pl-PL" sz="4000" b="1" dirty="0" smtClean="0"/>
              <a:t>Pożyczka na innowacje</a:t>
            </a:r>
            <a:r>
              <a:rPr lang="pl-PL" sz="4000" b="1" dirty="0" smtClean="0"/>
              <a:t/>
            </a:r>
            <a:br>
              <a:rPr lang="pl-PL" sz="4000" b="1" dirty="0" smtClean="0"/>
            </a:br>
            <a:r>
              <a:rPr lang="pl-PL" sz="2200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pl-PL" sz="2200" dirty="0">
                <a:solidFill>
                  <a:schemeClr val="accent1">
                    <a:lumMod val="50000"/>
                  </a:schemeClr>
                </a:solidFill>
              </a:rPr>
            </a:br>
            <a:endParaRPr lang="pl-PL" sz="22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31255" y="1772816"/>
            <a:ext cx="8352927" cy="405359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200" b="1" dirty="0" smtClean="0">
                <a:latin typeface="+mj-lt"/>
              </a:rPr>
              <a:t>	</a:t>
            </a:r>
            <a:r>
              <a:rPr lang="pl-PL" sz="22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Cel</a:t>
            </a:r>
            <a:r>
              <a:rPr lang="pl-PL" sz="2200" b="1" dirty="0">
                <a:latin typeface="+mj-lt"/>
              </a:rPr>
              <a:t>	</a:t>
            </a:r>
            <a:endParaRPr lang="pl-PL" sz="2200" b="1" dirty="0" smtClean="0">
              <a:latin typeface="+mj-lt"/>
            </a:endParaRPr>
          </a:p>
          <a:p>
            <a:pPr marL="0" indent="0">
              <a:buNone/>
            </a:pPr>
            <a:r>
              <a:rPr lang="pl-PL" sz="2200" dirty="0" smtClean="0">
                <a:latin typeface="+mj-lt"/>
              </a:rPr>
              <a:t>	Pożyczki </a:t>
            </a:r>
            <a:r>
              <a:rPr lang="pl-PL" sz="2200" dirty="0">
                <a:latin typeface="+mj-lt"/>
              </a:rPr>
              <a:t>przeznaczone są m.in. na zakup i wdrożenie prac badawczo-rozwojowych, licencji krajowych lub zagranicznych, usług doradczych w zakresie planowania inwestycyjnego i wdrażania innowacji. </a:t>
            </a:r>
            <a:endParaRPr lang="pl-PL" sz="2200" dirty="0" smtClean="0">
              <a:latin typeface="+mj-lt"/>
            </a:endParaRPr>
          </a:p>
          <a:p>
            <a:pPr marL="0" indent="0">
              <a:buNone/>
            </a:pPr>
            <a:r>
              <a:rPr lang="pl-PL" sz="2200" b="1" dirty="0" smtClean="0">
                <a:latin typeface="+mj-lt"/>
              </a:rPr>
              <a:t>	</a:t>
            </a:r>
            <a:r>
              <a:rPr lang="pl-PL" sz="22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Dla </a:t>
            </a:r>
            <a:r>
              <a:rPr lang="pl-PL" sz="22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kogo </a:t>
            </a:r>
            <a:endParaRPr lang="pl-PL" sz="22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marL="0" indent="0">
              <a:buNone/>
            </a:pPr>
            <a:r>
              <a:rPr lang="pl-PL" sz="2200" dirty="0" smtClean="0">
                <a:latin typeface="+mj-lt"/>
              </a:rPr>
              <a:t>	Mikro</a:t>
            </a:r>
            <a:r>
              <a:rPr lang="pl-PL" sz="2200" dirty="0">
                <a:latin typeface="+mj-lt"/>
              </a:rPr>
              <a:t>, małe i średnie przedsiębiorstwa z siedzibą w Polsce</a:t>
            </a:r>
            <a:r>
              <a:rPr lang="pl-PL" sz="2200" dirty="0" smtClean="0">
                <a:latin typeface="+mj-lt"/>
              </a:rPr>
              <a:t>.</a:t>
            </a:r>
            <a:endParaRPr lang="pl-PL" sz="2200" dirty="0">
              <a:latin typeface="+mj-lt"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1214414" y="5715016"/>
            <a:ext cx="678661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latin typeface="+mj-lt"/>
              </a:rPr>
              <a:t>"Wiedza gwarantem sukcesu </a:t>
            </a:r>
          </a:p>
          <a:p>
            <a:pPr algn="ctr"/>
            <a:r>
              <a:rPr lang="pl-PL" sz="1100" b="1" dirty="0" smtClean="0">
                <a:latin typeface="+mj-lt"/>
              </a:rPr>
              <a:t>szkolenie dla mikro i małych przedsiębiorstw</a:t>
            </a:r>
          </a:p>
          <a:p>
            <a:pPr algn="ctr"/>
            <a:r>
              <a:rPr lang="pl-PL" sz="1100" b="1" dirty="0" smtClean="0">
                <a:latin typeface="+mj-lt"/>
              </a:rPr>
              <a:t> z powiatu gnieźnieńskiego„</a:t>
            </a:r>
          </a:p>
          <a:p>
            <a:pPr algn="ctr"/>
            <a:r>
              <a:rPr lang="pl-PL" sz="1400" b="1" dirty="0" smtClean="0">
                <a:latin typeface="+mj-lt"/>
              </a:rPr>
              <a:t>Fundacja Rozwoju Regionalnego „Warmia i Mazury”</a:t>
            </a:r>
            <a:endParaRPr lang="pl-PL" sz="1400" dirty="0" smtClean="0">
              <a:latin typeface="+mj-lt"/>
            </a:endParaRPr>
          </a:p>
          <a:p>
            <a:pPr algn="ctr"/>
            <a:endParaRPr lang="pl-PL" sz="1100" dirty="0"/>
          </a:p>
        </p:txBody>
      </p:sp>
      <p:pic>
        <p:nvPicPr>
          <p:cNvPr id="6" name="Obraz 5" descr="KAPITAL_LUDZKI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-24695" y="5466369"/>
            <a:ext cx="2861886" cy="1391631"/>
          </a:xfrm>
          <a:prstGeom prst="rect">
            <a:avLst/>
          </a:prstGeom>
        </p:spPr>
      </p:pic>
      <p:pic>
        <p:nvPicPr>
          <p:cNvPr id="7" name="Obraz 6"/>
          <p:cNvPicPr/>
          <p:nvPr/>
        </p:nvPicPr>
        <p:blipFill>
          <a:blip r:embed="rId3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5715016"/>
            <a:ext cx="2771800" cy="946562"/>
          </a:xfrm>
          <a:prstGeom prst="rect">
            <a:avLst/>
          </a:prstGeom>
          <a:ln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2007642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251520" y="1052736"/>
            <a:ext cx="8784976" cy="792088"/>
          </a:xfrm>
        </p:spPr>
        <p:txBody>
          <a:bodyPr>
            <a:noAutofit/>
          </a:bodyPr>
          <a:lstStyle/>
          <a:p>
            <a:r>
              <a:rPr lang="pl-PL" sz="4000" b="1" dirty="0" smtClean="0"/>
              <a:t>Pożyczka na innowacje</a:t>
            </a:r>
            <a:r>
              <a:rPr lang="pl-PL" sz="4000" b="1" dirty="0" smtClean="0"/>
              <a:t/>
            </a:r>
            <a:br>
              <a:rPr lang="pl-PL" sz="4000" b="1" dirty="0" smtClean="0"/>
            </a:br>
            <a:r>
              <a:rPr lang="pl-PL" sz="2200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pl-PL" sz="2200" dirty="0">
                <a:solidFill>
                  <a:schemeClr val="accent1">
                    <a:lumMod val="50000"/>
                  </a:schemeClr>
                </a:solidFill>
              </a:rPr>
            </a:br>
            <a:endParaRPr lang="pl-PL" sz="22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5" cy="441363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1600" b="1" dirty="0">
                <a:latin typeface="+mj-lt"/>
              </a:rPr>
              <a:t>	</a:t>
            </a:r>
            <a:r>
              <a:rPr lang="pl-PL" sz="22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Kosztami </a:t>
            </a:r>
            <a:r>
              <a:rPr lang="pl-PL" sz="22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kwalifikującymi się do objęcia pożyczką są wydatki na</a:t>
            </a:r>
            <a:r>
              <a:rPr lang="pl-PL" sz="22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:</a:t>
            </a:r>
          </a:p>
          <a:p>
            <a:pPr marL="0" indent="0" algn="just">
              <a:buNone/>
            </a:pPr>
            <a:endParaRPr lang="pl-PL" sz="10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lvl="0" algn="just"/>
            <a:r>
              <a:rPr lang="pl-PL" sz="1600" dirty="0">
                <a:latin typeface="+mj-lt"/>
              </a:rPr>
              <a:t>Zakup i wdrożenie wyników prac badawczo-rozwojowych.</a:t>
            </a:r>
          </a:p>
          <a:p>
            <a:pPr lvl="0" algn="just"/>
            <a:r>
              <a:rPr lang="pl-PL" sz="1600" dirty="0">
                <a:latin typeface="+mj-lt"/>
              </a:rPr>
              <a:t>Zakup licencji krajowych lub zagranicznych, polegający na nabyciu uprawnień do wykorzystywania rozwiązań naukowych i technicznych oraz doświadczeń produkcyjnych.</a:t>
            </a:r>
          </a:p>
          <a:p>
            <a:pPr lvl="0" algn="just"/>
            <a:r>
              <a:rPr lang="pl-PL" sz="1600" dirty="0">
                <a:latin typeface="+mj-lt"/>
              </a:rPr>
              <a:t>Zakup i montaż maszyn lub urządzeń.</a:t>
            </a:r>
          </a:p>
          <a:p>
            <a:pPr lvl="0" algn="just"/>
            <a:r>
              <a:rPr lang="pl-PL" sz="1600" dirty="0">
                <a:latin typeface="+mj-lt"/>
              </a:rPr>
              <a:t>Budowę, rozbudowę lub modernizację budynków lub instalacji niezbędnych do wprowadzenia rozwiązania innowacyjnego</a:t>
            </a:r>
          </a:p>
          <a:p>
            <a:pPr lvl="0" algn="just"/>
            <a:r>
              <a:rPr lang="pl-PL" sz="1600" dirty="0" smtClean="0">
                <a:latin typeface="+mj-lt"/>
              </a:rPr>
              <a:t>Zakup </a:t>
            </a:r>
            <a:r>
              <a:rPr lang="pl-PL" sz="1600" dirty="0">
                <a:latin typeface="+mj-lt"/>
              </a:rPr>
              <a:t>usług doradczych w zakresie planowania inwestycyjnego, dotyczących:</a:t>
            </a:r>
          </a:p>
          <a:p>
            <a:pPr lvl="0" algn="just">
              <a:buFontTx/>
              <a:buChar char="-"/>
            </a:pPr>
            <a:r>
              <a:rPr lang="pl-PL" sz="1600" dirty="0" smtClean="0">
                <a:latin typeface="+mj-lt"/>
              </a:rPr>
              <a:t>opracowania </a:t>
            </a:r>
            <a:r>
              <a:rPr lang="pl-PL" sz="1600" dirty="0">
                <a:latin typeface="+mj-lt"/>
              </a:rPr>
              <a:t>biznesplanu i studium wykonalności </a:t>
            </a:r>
            <a:r>
              <a:rPr lang="pl-PL" sz="1600" dirty="0" smtClean="0">
                <a:latin typeface="+mj-lt"/>
              </a:rPr>
              <a:t>inwestycji,</a:t>
            </a:r>
          </a:p>
          <a:p>
            <a:pPr lvl="0" algn="just">
              <a:buFontTx/>
              <a:buChar char="-"/>
            </a:pPr>
            <a:r>
              <a:rPr lang="pl-PL" sz="1600" dirty="0" smtClean="0">
                <a:latin typeface="+mj-lt"/>
              </a:rPr>
              <a:t>oceny </a:t>
            </a:r>
            <a:r>
              <a:rPr lang="pl-PL" sz="1600" dirty="0">
                <a:latin typeface="+mj-lt"/>
              </a:rPr>
              <a:t>wpływu inwestycji na </a:t>
            </a:r>
            <a:r>
              <a:rPr lang="pl-PL" sz="1600" dirty="0" smtClean="0">
                <a:latin typeface="+mj-lt"/>
              </a:rPr>
              <a:t>środowisko,</a:t>
            </a:r>
          </a:p>
          <a:p>
            <a:pPr lvl="0" algn="just">
              <a:buFontTx/>
              <a:buChar char="-"/>
            </a:pPr>
            <a:r>
              <a:rPr lang="pl-PL" sz="1600" dirty="0" smtClean="0">
                <a:latin typeface="+mj-lt"/>
              </a:rPr>
              <a:t>opracowania </a:t>
            </a:r>
            <a:r>
              <a:rPr lang="pl-PL" sz="1600" dirty="0">
                <a:latin typeface="+mj-lt"/>
              </a:rPr>
              <a:t>dokumentacji technicznej inwestycji.</a:t>
            </a:r>
          </a:p>
          <a:p>
            <a:pPr algn="just"/>
            <a:r>
              <a:rPr lang="pl-PL" sz="1600" dirty="0" smtClean="0">
                <a:latin typeface="+mj-lt"/>
              </a:rPr>
              <a:t>Zakup </a:t>
            </a:r>
            <a:r>
              <a:rPr lang="pl-PL" sz="1600" dirty="0">
                <a:latin typeface="+mj-lt"/>
              </a:rPr>
              <a:t>usług doradczych w zakresie wdrażania innowacji lub nowych technologii dotyczących:</a:t>
            </a:r>
          </a:p>
          <a:p>
            <a:pPr lvl="0" algn="just">
              <a:buFontTx/>
              <a:buChar char="-"/>
            </a:pPr>
            <a:r>
              <a:rPr lang="pl-PL" sz="1600" dirty="0" smtClean="0">
                <a:latin typeface="+mj-lt"/>
              </a:rPr>
              <a:t>opracowania </a:t>
            </a:r>
            <a:r>
              <a:rPr lang="pl-PL" sz="1600" dirty="0">
                <a:latin typeface="+mj-lt"/>
              </a:rPr>
              <a:t>i wdrażania strategii rozwoju przedsiębiorstwa w oparciu o nowe technologie lub rozwiązania </a:t>
            </a:r>
            <a:r>
              <a:rPr lang="pl-PL" sz="1600" dirty="0" smtClean="0">
                <a:latin typeface="+mj-lt"/>
              </a:rPr>
              <a:t>innowacyjne,</a:t>
            </a:r>
          </a:p>
          <a:p>
            <a:pPr lvl="0" algn="just">
              <a:buFontTx/>
              <a:buChar char="-"/>
            </a:pPr>
            <a:r>
              <a:rPr lang="pl-PL" sz="1600" dirty="0" smtClean="0">
                <a:latin typeface="+mj-lt"/>
              </a:rPr>
              <a:t>opracowania </a:t>
            </a:r>
            <a:r>
              <a:rPr lang="pl-PL" sz="1600" dirty="0">
                <a:latin typeface="+mj-lt"/>
              </a:rPr>
              <a:t>i wdrożenia strategii technologicznej przedsiębiorstwa, w tym studium wykonalności planowanych do wdrożenia technologii lub rozwiązań innowacyjnych,</a:t>
            </a:r>
          </a:p>
          <a:p>
            <a:pPr lvl="0" algn="just"/>
            <a:r>
              <a:rPr lang="pl-PL" sz="1600" dirty="0">
                <a:latin typeface="+mj-lt"/>
              </a:rPr>
              <a:t>przygotowania do wdrożenia i wdrożenia nowych technologii lub rozwiązań innowacyjnych.</a:t>
            </a:r>
          </a:p>
        </p:txBody>
      </p:sp>
    </p:spTree>
    <p:extLst>
      <p:ext uri="{BB962C8B-B14F-4D97-AF65-F5344CB8AC3E}">
        <p14:creationId xmlns:p14="http://schemas.microsoft.com/office/powerpoint/2010/main" val="2946620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215231" y="1268760"/>
            <a:ext cx="8784976" cy="792088"/>
          </a:xfrm>
        </p:spPr>
        <p:txBody>
          <a:bodyPr>
            <a:noAutofit/>
          </a:bodyPr>
          <a:lstStyle/>
          <a:p>
            <a:r>
              <a:rPr lang="pl-PL" sz="4000" b="1" dirty="0" smtClean="0"/>
              <a:t>Pożyczka na innowacje</a:t>
            </a:r>
            <a:r>
              <a:rPr lang="pl-PL" sz="4000" b="1" dirty="0" smtClean="0"/>
              <a:t/>
            </a:r>
            <a:br>
              <a:rPr lang="pl-PL" sz="4000" b="1" dirty="0" smtClean="0"/>
            </a:br>
            <a:r>
              <a:rPr lang="pl-PL" sz="2200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pl-PL" sz="2200" dirty="0">
                <a:solidFill>
                  <a:schemeClr val="accent1">
                    <a:lumMod val="50000"/>
                  </a:schemeClr>
                </a:solidFill>
              </a:rPr>
            </a:br>
            <a:endParaRPr lang="pl-PL" sz="22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31255" y="1644076"/>
            <a:ext cx="8352927" cy="405359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2200" b="1" dirty="0">
                <a:latin typeface="+mj-lt"/>
              </a:rPr>
              <a:t>	</a:t>
            </a:r>
            <a:r>
              <a:rPr lang="pl-PL" sz="22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Procedura </a:t>
            </a:r>
            <a:r>
              <a:rPr lang="pl-PL" sz="22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wnioskowania o pożyczkę</a:t>
            </a:r>
            <a:endParaRPr lang="pl-PL" sz="22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marL="0" indent="0" algn="just">
              <a:buNone/>
            </a:pPr>
            <a:r>
              <a:rPr lang="pl-PL" sz="2200" dirty="0" smtClean="0">
                <a:latin typeface="+mj-lt"/>
              </a:rPr>
              <a:t>	</a:t>
            </a:r>
          </a:p>
          <a:p>
            <a:pPr marL="0" indent="0" algn="just">
              <a:buNone/>
            </a:pPr>
            <a:r>
              <a:rPr lang="pl-PL" sz="2200" dirty="0">
                <a:latin typeface="+mj-lt"/>
              </a:rPr>
              <a:t>	</a:t>
            </a:r>
            <a:r>
              <a:rPr lang="pl-PL" sz="2200" dirty="0" smtClean="0">
                <a:latin typeface="+mj-lt"/>
              </a:rPr>
              <a:t>Wnioski </a:t>
            </a:r>
            <a:r>
              <a:rPr lang="pl-PL" sz="2200" dirty="0">
                <a:latin typeface="+mj-lt"/>
              </a:rPr>
              <a:t>składa się w siedzibie Polskiej Agencji Rozwoju Przedsiębiorczości, 00-834 Warszawa, ul. Pańska 81/83. Wnioski przyjmowane są na bieżąco</a:t>
            </a:r>
            <a:r>
              <a:rPr lang="pl-PL" sz="2200" dirty="0" smtClean="0">
                <a:latin typeface="+mj-lt"/>
              </a:rPr>
              <a:t>.</a:t>
            </a:r>
          </a:p>
          <a:p>
            <a:pPr marL="0" indent="0" algn="just">
              <a:buNone/>
            </a:pPr>
            <a:r>
              <a:rPr lang="pl-PL" sz="2200" dirty="0" smtClean="0">
                <a:latin typeface="+mj-lt"/>
              </a:rPr>
              <a:t>				</a:t>
            </a:r>
          </a:p>
          <a:p>
            <a:pPr marL="0" indent="0" algn="just">
              <a:buNone/>
            </a:pPr>
            <a:r>
              <a:rPr lang="pl-PL" sz="2200" dirty="0">
                <a:latin typeface="+mj-lt"/>
              </a:rPr>
              <a:t>	</a:t>
            </a:r>
            <a:r>
              <a:rPr lang="pl-PL" sz="2200" dirty="0" smtClean="0">
                <a:latin typeface="+mj-lt"/>
              </a:rPr>
              <a:t>				</a:t>
            </a:r>
          </a:p>
          <a:p>
            <a:pPr marL="0" indent="0" algn="just">
              <a:buNone/>
            </a:pPr>
            <a:r>
              <a:rPr lang="pl-PL" sz="2200" dirty="0">
                <a:latin typeface="+mj-lt"/>
              </a:rPr>
              <a:t>	</a:t>
            </a:r>
            <a:r>
              <a:rPr lang="pl-PL" sz="2200" dirty="0" smtClean="0">
                <a:latin typeface="+mj-lt"/>
              </a:rPr>
              <a:t>			       www.parp.gov.pl</a:t>
            </a:r>
          </a:p>
          <a:p>
            <a:pPr marL="0" indent="0" algn="just">
              <a:buNone/>
            </a:pPr>
            <a:endParaRPr lang="pl-PL" sz="2200" dirty="0">
              <a:latin typeface="+mj-lt"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1214414" y="5715016"/>
            <a:ext cx="678661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latin typeface="+mj-lt"/>
              </a:rPr>
              <a:t>"Wiedza gwarantem sukcesu </a:t>
            </a:r>
          </a:p>
          <a:p>
            <a:pPr algn="ctr"/>
            <a:r>
              <a:rPr lang="pl-PL" sz="1100" b="1" dirty="0" smtClean="0">
                <a:latin typeface="+mj-lt"/>
              </a:rPr>
              <a:t>szkolenie dla mikro i małych przedsiębiorstw</a:t>
            </a:r>
          </a:p>
          <a:p>
            <a:pPr algn="ctr"/>
            <a:r>
              <a:rPr lang="pl-PL" sz="1100" b="1" dirty="0" smtClean="0">
                <a:latin typeface="+mj-lt"/>
              </a:rPr>
              <a:t> z powiatu gnieźnieńskiego„</a:t>
            </a:r>
          </a:p>
          <a:p>
            <a:pPr algn="ctr"/>
            <a:r>
              <a:rPr lang="pl-PL" sz="1400" b="1" dirty="0" smtClean="0">
                <a:latin typeface="+mj-lt"/>
              </a:rPr>
              <a:t>Fundacja Rozwoju Regionalnego „Warmia i Mazury”</a:t>
            </a:r>
            <a:endParaRPr lang="pl-PL" sz="1400" dirty="0" smtClean="0">
              <a:latin typeface="+mj-lt"/>
            </a:endParaRPr>
          </a:p>
          <a:p>
            <a:pPr algn="ctr"/>
            <a:endParaRPr lang="pl-PL" sz="1100" dirty="0"/>
          </a:p>
        </p:txBody>
      </p:sp>
      <p:pic>
        <p:nvPicPr>
          <p:cNvPr id="6" name="Obraz 5" descr="KAPITAL_LUDZKI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-24695" y="5466369"/>
            <a:ext cx="2861886" cy="1391631"/>
          </a:xfrm>
          <a:prstGeom prst="rect">
            <a:avLst/>
          </a:prstGeom>
        </p:spPr>
      </p:pic>
      <p:pic>
        <p:nvPicPr>
          <p:cNvPr id="7" name="Obraz 6"/>
          <p:cNvPicPr/>
          <p:nvPr/>
        </p:nvPicPr>
        <p:blipFill>
          <a:blip r:embed="rId3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5715016"/>
            <a:ext cx="2771800" cy="946562"/>
          </a:xfrm>
          <a:prstGeom prst="rect">
            <a:avLst/>
          </a:prstGeom>
          <a:ln>
            <a:solidFill>
              <a:schemeClr val="bg1"/>
            </a:solidFill>
          </a:ln>
        </p:spPr>
      </p:pic>
      <p:pic>
        <p:nvPicPr>
          <p:cNvPr id="2" name="Obraz 1"/>
          <p:cNvPicPr>
            <a:picLocks noChangeAspect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3068960"/>
            <a:ext cx="3532216" cy="2956925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17" name="Pismo odręczne 16"/>
              <p14:cNvContentPartPr/>
              <p14:nvPr/>
            </p14:nvContentPartPr>
            <p14:xfrm>
              <a:off x="5833876" y="4222577"/>
              <a:ext cx="2079000" cy="1397160"/>
            </p14:xfrm>
          </p:contentPart>
        </mc:Choice>
        <mc:Fallback>
          <p:pic>
            <p:nvPicPr>
              <p:cNvPr id="17" name="Pismo odręczne 16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826316" y="4220057"/>
                <a:ext cx="2089440" cy="1408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04419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215231" y="1268760"/>
            <a:ext cx="8784976" cy="720080"/>
          </a:xfrm>
        </p:spPr>
        <p:txBody>
          <a:bodyPr>
            <a:noAutofit/>
          </a:bodyPr>
          <a:lstStyle/>
          <a:p>
            <a:r>
              <a:rPr lang="pl-PL" sz="4000" b="1" dirty="0" smtClean="0"/>
              <a:t>Fundusze pożyczkowe</a:t>
            </a:r>
            <a:r>
              <a:rPr lang="pl-PL" sz="4000" b="1" dirty="0" smtClean="0"/>
              <a:t/>
            </a:r>
            <a:br>
              <a:rPr lang="pl-PL" sz="4000" b="1" dirty="0" smtClean="0"/>
            </a:br>
            <a:r>
              <a:rPr lang="pl-PL" sz="2200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pl-PL" sz="2200" dirty="0">
                <a:solidFill>
                  <a:schemeClr val="accent1">
                    <a:lumMod val="50000"/>
                  </a:schemeClr>
                </a:solidFill>
              </a:rPr>
            </a:br>
            <a:endParaRPr lang="pl-PL" sz="22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31255" y="1484784"/>
            <a:ext cx="8352927" cy="434162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1800" b="1" dirty="0">
                <a:latin typeface="+mj-lt"/>
              </a:rPr>
              <a:t>	</a:t>
            </a:r>
            <a:r>
              <a:rPr lang="pl-PL" sz="18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Fundusze </a:t>
            </a:r>
            <a:r>
              <a:rPr lang="pl-PL" sz="18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pożyczkowe </a:t>
            </a:r>
            <a:r>
              <a:rPr lang="pl-PL" sz="1800" dirty="0">
                <a:latin typeface="+mj-lt"/>
              </a:rPr>
              <a:t>świadczą usługi finansowe w zakresie udzielania pożyczek wyłącznie na rzecz mikro, małych i średnich przedsiębiorstw. Firmy te muszą prowadzących działalność na obszarze, który swym zasięgiem obejmuje dany fundusz.  </a:t>
            </a:r>
          </a:p>
          <a:p>
            <a:pPr marL="0" indent="0" algn="just">
              <a:buNone/>
            </a:pPr>
            <a:r>
              <a:rPr lang="pl-PL" sz="18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	</a:t>
            </a:r>
          </a:p>
          <a:p>
            <a:pPr marL="0" indent="0" algn="just">
              <a:buNone/>
            </a:pPr>
            <a:r>
              <a:rPr lang="pl-PL" sz="18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	</a:t>
            </a:r>
            <a:r>
              <a:rPr lang="pl-PL" sz="18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O </a:t>
            </a:r>
            <a:r>
              <a:rPr lang="pl-PL" sz="18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pożyczkę może starać się przedsiębiorca, który:</a:t>
            </a:r>
            <a:endParaRPr lang="pl-PL" sz="18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algn="just"/>
            <a:r>
              <a:rPr lang="pl-PL" sz="1800" dirty="0">
                <a:latin typeface="+mj-lt"/>
              </a:rPr>
              <a:t>zatrudnia do 250 pracowników lub prowadzi jednoosobową działalność gospodarczą,</a:t>
            </a:r>
          </a:p>
          <a:p>
            <a:pPr algn="just"/>
            <a:r>
              <a:rPr lang="pl-PL" sz="1800" dirty="0">
                <a:latin typeface="+mj-lt"/>
              </a:rPr>
              <a:t>posiada siedzibę i prowadzi podstawową działalność na terenie działania funduszu,</a:t>
            </a:r>
          </a:p>
          <a:p>
            <a:pPr algn="just"/>
            <a:r>
              <a:rPr lang="pl-PL" sz="1800" dirty="0">
                <a:latin typeface="+mj-lt"/>
              </a:rPr>
              <a:t>prowadzi działalność co najmniej 3 miesiące,</a:t>
            </a:r>
          </a:p>
          <a:p>
            <a:pPr algn="just"/>
            <a:r>
              <a:rPr lang="pl-PL" sz="1800" dirty="0">
                <a:latin typeface="+mj-lt"/>
              </a:rPr>
              <a:t>posiada wyraźnie określony cel, na który zostanie wykorzystana pożyczka i dobrze przygotowaną strategię działania,</a:t>
            </a:r>
          </a:p>
          <a:p>
            <a:pPr algn="just"/>
            <a:r>
              <a:rPr lang="pl-PL" sz="1800" dirty="0">
                <a:latin typeface="+mj-lt"/>
              </a:rPr>
              <a:t>nie działa w sektorze rolniczym, zbrojeniowym oraz nie prowadzi działalności przemysłowej określanej jako szkodliwa dla środowiska czy powszechnie uznawanej za nieetyczną.</a:t>
            </a:r>
            <a:endParaRPr lang="pl-PL" sz="1800" dirty="0">
              <a:effectLst/>
              <a:latin typeface="+mj-lt"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1214414" y="5715016"/>
            <a:ext cx="678661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latin typeface="+mj-lt"/>
              </a:rPr>
              <a:t>"Wiedza gwarantem sukcesu </a:t>
            </a:r>
          </a:p>
          <a:p>
            <a:pPr algn="ctr"/>
            <a:r>
              <a:rPr lang="pl-PL" sz="1100" b="1" dirty="0" smtClean="0">
                <a:latin typeface="+mj-lt"/>
              </a:rPr>
              <a:t>szkolenie dla mikro i małych przedsiębiorstw</a:t>
            </a:r>
          </a:p>
          <a:p>
            <a:pPr algn="ctr"/>
            <a:r>
              <a:rPr lang="pl-PL" sz="1100" b="1" dirty="0" smtClean="0">
                <a:latin typeface="+mj-lt"/>
              </a:rPr>
              <a:t> z powiatu gnieźnieńskiego„</a:t>
            </a:r>
          </a:p>
          <a:p>
            <a:pPr algn="ctr"/>
            <a:r>
              <a:rPr lang="pl-PL" sz="1400" b="1" dirty="0" smtClean="0">
                <a:latin typeface="+mj-lt"/>
              </a:rPr>
              <a:t>Fundacja Rozwoju Regionalnego „Warmia i Mazury”</a:t>
            </a:r>
            <a:endParaRPr lang="pl-PL" sz="1400" dirty="0" smtClean="0">
              <a:latin typeface="+mj-lt"/>
            </a:endParaRPr>
          </a:p>
          <a:p>
            <a:pPr algn="ctr"/>
            <a:endParaRPr lang="pl-PL" sz="1100" dirty="0"/>
          </a:p>
        </p:txBody>
      </p:sp>
      <p:pic>
        <p:nvPicPr>
          <p:cNvPr id="6" name="Obraz 5" descr="KAPITAL_LUDZKI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-24695" y="5466369"/>
            <a:ext cx="2861886" cy="1391631"/>
          </a:xfrm>
          <a:prstGeom prst="rect">
            <a:avLst/>
          </a:prstGeom>
        </p:spPr>
      </p:pic>
      <p:pic>
        <p:nvPicPr>
          <p:cNvPr id="7" name="Obraz 6"/>
          <p:cNvPicPr/>
          <p:nvPr/>
        </p:nvPicPr>
        <p:blipFill>
          <a:blip r:embed="rId3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5715016"/>
            <a:ext cx="2771800" cy="946562"/>
          </a:xfrm>
          <a:prstGeom prst="rect">
            <a:avLst/>
          </a:prstGeom>
          <a:ln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4148693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38962"/>
          </a:xfrm>
        </p:spPr>
        <p:txBody>
          <a:bodyPr>
            <a:normAutofit/>
          </a:bodyPr>
          <a:lstStyle/>
          <a:p>
            <a:r>
              <a:rPr lang="pl-PL" sz="4000" b="1" dirty="0" smtClean="0">
                <a:solidFill>
                  <a:schemeClr val="accent1">
                    <a:lumMod val="75000"/>
                  </a:schemeClr>
                </a:solidFill>
              </a:rPr>
              <a:t>Pozyskiwanie funduszy:</a:t>
            </a:r>
            <a:endParaRPr lang="pl-PL" sz="4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0" name="pole tekstowe 9"/>
          <p:cNvSpPr txBox="1"/>
          <p:nvPr/>
        </p:nvSpPr>
        <p:spPr>
          <a:xfrm>
            <a:off x="383226" y="1916832"/>
            <a:ext cx="842493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200" dirty="0" smtClean="0">
                <a:latin typeface="+mj-lt"/>
              </a:rPr>
              <a:t>	Fundusze Europejskie:</a:t>
            </a:r>
          </a:p>
          <a:p>
            <a:pPr algn="just"/>
            <a:r>
              <a:rPr lang="pl-PL" sz="2200" dirty="0" smtClean="0">
                <a:latin typeface="+mj-lt"/>
              </a:rPr>
              <a:t>- Program Operacyjny Innowacyjna Gospodarka (PO IG);</a:t>
            </a:r>
          </a:p>
          <a:p>
            <a:pPr algn="just"/>
            <a:r>
              <a:rPr lang="pl-PL" sz="2200" dirty="0" smtClean="0">
                <a:latin typeface="+mj-lt"/>
              </a:rPr>
              <a:t>- Program Operacyjny Kapitał Ludzki (PO KL);</a:t>
            </a:r>
          </a:p>
          <a:p>
            <a:pPr algn="just"/>
            <a:r>
              <a:rPr lang="pl-PL" sz="2200" dirty="0" smtClean="0">
                <a:latin typeface="+mj-lt"/>
              </a:rPr>
              <a:t>- Regionalne Programy Operacyjne (RPO).</a:t>
            </a:r>
            <a:endParaRPr lang="pl-PL" sz="2200" dirty="0">
              <a:latin typeface="+mj-lt"/>
            </a:endParaRPr>
          </a:p>
          <a:p>
            <a:pPr algn="just"/>
            <a:endParaRPr lang="pl-PL" sz="2200" dirty="0" smtClean="0">
              <a:latin typeface="+mj-lt"/>
            </a:endParaRPr>
          </a:p>
          <a:p>
            <a:r>
              <a:rPr lang="pl-PL" sz="2200" dirty="0" smtClean="0">
                <a:latin typeface="+mj-lt"/>
              </a:rPr>
              <a:t>	Fundusze pożyczkowe.</a:t>
            </a:r>
          </a:p>
          <a:p>
            <a:r>
              <a:rPr lang="pl-PL" sz="2200" dirty="0" smtClean="0">
                <a:latin typeface="+mj-lt"/>
              </a:rPr>
              <a:t>	Fundusze poręczeniowe.</a:t>
            </a:r>
          </a:p>
          <a:p>
            <a:r>
              <a:rPr lang="pl-PL" sz="2200" dirty="0" smtClean="0">
                <a:latin typeface="+mj-lt"/>
              </a:rPr>
              <a:t>	Utrzymanie rezerw finansowych</a:t>
            </a:r>
          </a:p>
          <a:p>
            <a:endParaRPr lang="pl-PL" sz="2200" dirty="0">
              <a:latin typeface="+mj-lt"/>
            </a:endParaRPr>
          </a:p>
          <a:p>
            <a:r>
              <a:rPr lang="pl-PL" sz="2200" dirty="0" smtClean="0">
                <a:latin typeface="+mj-lt"/>
              </a:rPr>
              <a:t>	Anioły biznesu, Instytucje typu „venture </a:t>
            </a:r>
            <a:r>
              <a:rPr lang="pl-PL" sz="2200" dirty="0" err="1" smtClean="0">
                <a:latin typeface="+mj-lt"/>
              </a:rPr>
              <a:t>capital</a:t>
            </a:r>
            <a:r>
              <a:rPr lang="pl-PL" sz="2200" dirty="0" smtClean="0">
                <a:latin typeface="+mj-lt"/>
              </a:rPr>
              <a:t>”</a:t>
            </a:r>
            <a:endParaRPr lang="pl-PL" sz="2200" dirty="0">
              <a:latin typeface="+mj-lt"/>
            </a:endParaRPr>
          </a:p>
        </p:txBody>
      </p:sp>
      <p:pic>
        <p:nvPicPr>
          <p:cNvPr id="8" name="Obraz 7" descr="KAPITAL_LUDZKI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5466369"/>
            <a:ext cx="2861886" cy="1391631"/>
          </a:xfrm>
          <a:prstGeom prst="rect">
            <a:avLst/>
          </a:prstGeom>
        </p:spPr>
      </p:pic>
      <p:sp>
        <p:nvSpPr>
          <p:cNvPr id="9" name="pole tekstowe 8"/>
          <p:cNvSpPr txBox="1"/>
          <p:nvPr/>
        </p:nvSpPr>
        <p:spPr>
          <a:xfrm>
            <a:off x="1214414" y="5715016"/>
            <a:ext cx="678661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latin typeface="+mj-lt"/>
              </a:rPr>
              <a:t>"Wiedza gwarantem sukcesu </a:t>
            </a:r>
          </a:p>
          <a:p>
            <a:pPr algn="ctr"/>
            <a:r>
              <a:rPr lang="pl-PL" sz="1100" b="1" dirty="0" smtClean="0">
                <a:latin typeface="+mj-lt"/>
              </a:rPr>
              <a:t>szkolenie dla mikro i małych przedsiębiorstw</a:t>
            </a:r>
          </a:p>
          <a:p>
            <a:pPr algn="ctr"/>
            <a:r>
              <a:rPr lang="pl-PL" sz="1100" b="1" dirty="0" smtClean="0">
                <a:latin typeface="+mj-lt"/>
              </a:rPr>
              <a:t> z powiatu gnieźnieńskiego„</a:t>
            </a:r>
          </a:p>
          <a:p>
            <a:pPr algn="ctr"/>
            <a:r>
              <a:rPr lang="pl-PL" sz="1400" b="1" dirty="0" smtClean="0">
                <a:latin typeface="+mj-lt"/>
              </a:rPr>
              <a:t>Fundacja Rozwoju Regionalnego „Warmia i Mazury”</a:t>
            </a:r>
            <a:endParaRPr lang="pl-PL" sz="1400" dirty="0" smtClean="0">
              <a:latin typeface="+mj-lt"/>
            </a:endParaRPr>
          </a:p>
          <a:p>
            <a:pPr algn="ctr"/>
            <a:endParaRPr lang="pl-PL" sz="1100" dirty="0"/>
          </a:p>
        </p:txBody>
      </p:sp>
      <p:pic>
        <p:nvPicPr>
          <p:cNvPr id="11" name="Obraz 10"/>
          <p:cNvPicPr/>
          <p:nvPr/>
        </p:nvPicPr>
        <p:blipFill>
          <a:blip r:embed="rId3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5715016"/>
            <a:ext cx="2771800" cy="946562"/>
          </a:xfrm>
          <a:prstGeom prst="rect">
            <a:avLst/>
          </a:prstGeom>
          <a:ln>
            <a:solidFill>
              <a:schemeClr val="bg1"/>
            </a:solidFill>
          </a:ln>
        </p:spPr>
      </p:pic>
      <p:pic>
        <p:nvPicPr>
          <p:cNvPr id="3" name="Obraz 2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2195260"/>
            <a:ext cx="3779911" cy="3036718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7" name="Pismo odręczne 6"/>
              <p14:cNvContentPartPr/>
              <p14:nvPr/>
            </p14:nvContentPartPr>
            <p14:xfrm>
              <a:off x="768676" y="2004977"/>
              <a:ext cx="359640" cy="3259800"/>
            </p14:xfrm>
          </p:contentPart>
        </mc:Choice>
        <mc:Fallback>
          <p:pic>
            <p:nvPicPr>
              <p:cNvPr id="7" name="Pismo odręczne 6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56076" y="1999577"/>
                <a:ext cx="377280" cy="3279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32156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179512" y="476672"/>
            <a:ext cx="8784976" cy="1440160"/>
          </a:xfrm>
        </p:spPr>
        <p:txBody>
          <a:bodyPr>
            <a:noAutofit/>
          </a:bodyPr>
          <a:lstStyle/>
          <a:p>
            <a:r>
              <a:rPr lang="pl-PL" sz="4000" b="1" dirty="0" smtClean="0"/>
              <a:t>Fundusze pożyczkowe</a:t>
            </a:r>
            <a:r>
              <a:rPr lang="pl-PL" sz="4000" b="1" dirty="0" smtClean="0"/>
              <a:t/>
            </a:r>
            <a:br>
              <a:rPr lang="pl-PL" sz="4000" b="1" dirty="0" smtClean="0"/>
            </a:br>
            <a:r>
              <a:rPr lang="pl-PL" sz="2200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pl-PL" sz="2200" dirty="0">
                <a:solidFill>
                  <a:schemeClr val="accent1">
                    <a:lumMod val="50000"/>
                  </a:schemeClr>
                </a:solidFill>
              </a:rPr>
            </a:br>
            <a:endParaRPr lang="pl-PL" sz="22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31255" y="1484784"/>
            <a:ext cx="8352927" cy="434162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18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	Zasady </a:t>
            </a:r>
            <a:r>
              <a:rPr lang="pl-PL" sz="18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udzielania pożyczek:</a:t>
            </a:r>
            <a:endParaRPr lang="pl-PL" sz="18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algn="just"/>
            <a:r>
              <a:rPr lang="pl-PL" sz="1800" dirty="0">
                <a:latin typeface="+mj-lt"/>
              </a:rPr>
              <a:t>pożyczka może być udzielona na cele inwestycyjne lub obrotowe,</a:t>
            </a:r>
          </a:p>
          <a:p>
            <a:pPr algn="just"/>
            <a:r>
              <a:rPr lang="pl-PL" sz="1800" dirty="0">
                <a:latin typeface="+mj-lt"/>
              </a:rPr>
              <a:t>kwota pożyczki wynosi maksymalnie do 120 tys. zł na jeden cel,</a:t>
            </a:r>
          </a:p>
          <a:p>
            <a:pPr algn="just"/>
            <a:r>
              <a:rPr lang="pl-PL" sz="1800" dirty="0">
                <a:latin typeface="+mj-lt"/>
              </a:rPr>
              <a:t>okres spłaty pożyczki to maksymalnie 36 miesięcy od momentu podpisania umowy. Dopuszczalny jest 6 miesięczny okres karencji w spłacie kapitału. W indywidualnych przypadkach, istnieje możliwość udzielenia pożyczki o okresie spłaty do 60 miesięcy,</a:t>
            </a:r>
          </a:p>
          <a:p>
            <a:pPr algn="just"/>
            <a:r>
              <a:rPr lang="pl-PL" sz="1800" dirty="0">
                <a:latin typeface="+mj-lt"/>
              </a:rPr>
              <a:t>minimalny wkład własny usługobiorcy (ubiegającego się o pożyczkę) wynosi 20% wartości przedsięwzięcia, </a:t>
            </a:r>
          </a:p>
          <a:p>
            <a:pPr algn="just"/>
            <a:r>
              <a:rPr lang="pl-PL" sz="1800" dirty="0">
                <a:latin typeface="+mj-lt"/>
              </a:rPr>
              <a:t>oprocentowanie pożyczek uzależnione jest od stóp rynkowych i jest nie niższe niż stopa referencyjna (ustalana zgodnie z metodologią określoną w Komunikacie Komisji Europejskiej), </a:t>
            </a:r>
          </a:p>
          <a:p>
            <a:pPr algn="just"/>
            <a:r>
              <a:rPr lang="pl-PL" sz="1800" dirty="0">
                <a:latin typeface="+mj-lt"/>
              </a:rPr>
              <a:t>od przyznanej pożyczki pobierana jest opłata manipulacyjna ustalana indywidualnie w zależności od branży działalności i stopnia ryzyka, </a:t>
            </a:r>
          </a:p>
          <a:p>
            <a:pPr algn="just"/>
            <a:r>
              <a:rPr lang="pl-PL" sz="1800" dirty="0">
                <a:latin typeface="+mj-lt"/>
              </a:rPr>
              <a:t>z tytułu zabezpieczenia pożyczki ustanawiane jest zabezpieczenie w postaci  weksla </a:t>
            </a:r>
            <a:r>
              <a:rPr lang="pl-PL" sz="1800" i="1" dirty="0">
                <a:latin typeface="+mj-lt"/>
              </a:rPr>
              <a:t>in blanco</a:t>
            </a:r>
            <a:r>
              <a:rPr lang="pl-PL" sz="1800" dirty="0">
                <a:latin typeface="+mj-lt"/>
              </a:rPr>
              <a:t> oraz w innej indywidualnie ustalanej formie, np.: poręczenie funduszu poręczeniowego, poręczenie przez osoby trzecie, hipoteka, przewłaszczenie.</a:t>
            </a:r>
            <a:endParaRPr lang="pl-PL" sz="1800" dirty="0"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7446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215231" y="1268760"/>
            <a:ext cx="8784976" cy="720080"/>
          </a:xfrm>
        </p:spPr>
        <p:txBody>
          <a:bodyPr>
            <a:noAutofit/>
          </a:bodyPr>
          <a:lstStyle/>
          <a:p>
            <a:r>
              <a:rPr lang="pl-PL" sz="4000" b="1" dirty="0" smtClean="0"/>
              <a:t>Fundusze pożyczkowe</a:t>
            </a:r>
            <a:r>
              <a:rPr lang="pl-PL" sz="4000" b="1" dirty="0" smtClean="0"/>
              <a:t/>
            </a:r>
            <a:br>
              <a:rPr lang="pl-PL" sz="4000" b="1" dirty="0" smtClean="0"/>
            </a:br>
            <a:r>
              <a:rPr lang="pl-PL" sz="2200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pl-PL" sz="2200" dirty="0">
                <a:solidFill>
                  <a:schemeClr val="accent1">
                    <a:lumMod val="50000"/>
                  </a:schemeClr>
                </a:solidFill>
              </a:rPr>
            </a:br>
            <a:endParaRPr lang="pl-PL" sz="22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1628800"/>
            <a:ext cx="8352927" cy="434162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1800" b="1" dirty="0">
                <a:latin typeface="+mj-lt"/>
              </a:rPr>
              <a:t>	</a:t>
            </a:r>
            <a:r>
              <a:rPr lang="pl-PL" sz="22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Przydatne adresy:</a:t>
            </a:r>
          </a:p>
          <a:p>
            <a:pPr marL="0" indent="0" algn="just">
              <a:buNone/>
            </a:pPr>
            <a:endParaRPr lang="pl-PL" sz="2200" b="1" dirty="0" smtClean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marL="0" indent="0" algn="just">
              <a:buNone/>
            </a:pPr>
            <a:r>
              <a:rPr lang="pl-PL" sz="2200" dirty="0" smtClean="0">
                <a:effectLst/>
                <a:latin typeface="+mj-lt"/>
              </a:rPr>
              <a:t>	Krajowy system usług dla małych i średnich przedsiębiorstw</a:t>
            </a:r>
          </a:p>
          <a:p>
            <a:pPr marL="0" indent="0" algn="just">
              <a:buNone/>
            </a:pPr>
            <a:endParaRPr lang="pl-PL" sz="2200" dirty="0" smtClean="0">
              <a:effectLst/>
              <a:latin typeface="+mj-lt"/>
            </a:endParaRPr>
          </a:p>
          <a:p>
            <a:pPr marL="0" indent="0" algn="just">
              <a:buNone/>
            </a:pPr>
            <a:r>
              <a:rPr lang="pl-PL" sz="2200" dirty="0">
                <a:latin typeface="+mj-lt"/>
              </a:rPr>
              <a:t>http://</a:t>
            </a:r>
            <a:r>
              <a:rPr lang="pl-PL" sz="2200" dirty="0" smtClean="0">
                <a:latin typeface="+mj-lt"/>
              </a:rPr>
              <a:t>ksu.parp.gov.pl/pl/f_pozyczkowe</a:t>
            </a:r>
            <a:endParaRPr lang="pl-PL" sz="2200" dirty="0">
              <a:latin typeface="+mj-lt"/>
            </a:endParaRPr>
          </a:p>
          <a:p>
            <a:pPr marL="0" indent="0" algn="just">
              <a:buNone/>
            </a:pPr>
            <a:endParaRPr lang="pl-PL" sz="2200" dirty="0" smtClean="0">
              <a:latin typeface="+mj-lt"/>
            </a:endParaRPr>
          </a:p>
          <a:p>
            <a:pPr marL="0" indent="0" algn="just">
              <a:buNone/>
            </a:pPr>
            <a:r>
              <a:rPr lang="pl-PL" sz="2200" dirty="0" smtClean="0">
                <a:effectLst/>
                <a:latin typeface="+mj-lt"/>
              </a:rPr>
              <a:t>	Polskie Stowarzyszenie Funduszy pożyczkowych</a:t>
            </a:r>
          </a:p>
          <a:p>
            <a:pPr marL="0" indent="0" algn="just">
              <a:buNone/>
            </a:pPr>
            <a:endParaRPr lang="pl-PL" sz="2200" dirty="0" smtClean="0">
              <a:latin typeface="+mj-lt"/>
            </a:endParaRPr>
          </a:p>
          <a:p>
            <a:pPr marL="0" indent="0" algn="just">
              <a:buNone/>
            </a:pPr>
            <a:r>
              <a:rPr lang="pl-PL" sz="2200" dirty="0" smtClean="0">
                <a:latin typeface="+mj-lt"/>
              </a:rPr>
              <a:t>http</a:t>
            </a:r>
            <a:r>
              <a:rPr lang="pl-PL" sz="2200" dirty="0">
                <a:latin typeface="+mj-lt"/>
              </a:rPr>
              <a:t>://www.psfp.org.pl/</a:t>
            </a:r>
            <a:endParaRPr lang="pl-PL" sz="2200" dirty="0">
              <a:effectLst/>
              <a:latin typeface="+mj-lt"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1214414" y="5715016"/>
            <a:ext cx="678661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latin typeface="+mj-lt"/>
              </a:rPr>
              <a:t>"Wiedza gwarantem sukcesu </a:t>
            </a:r>
          </a:p>
          <a:p>
            <a:pPr algn="ctr"/>
            <a:r>
              <a:rPr lang="pl-PL" sz="1100" b="1" dirty="0" smtClean="0">
                <a:latin typeface="+mj-lt"/>
              </a:rPr>
              <a:t>szkolenie dla mikro i małych przedsiębiorstw</a:t>
            </a:r>
          </a:p>
          <a:p>
            <a:pPr algn="ctr"/>
            <a:r>
              <a:rPr lang="pl-PL" sz="1100" b="1" dirty="0" smtClean="0">
                <a:latin typeface="+mj-lt"/>
              </a:rPr>
              <a:t> z powiatu gnieźnieńskiego„</a:t>
            </a:r>
          </a:p>
          <a:p>
            <a:pPr algn="ctr"/>
            <a:r>
              <a:rPr lang="pl-PL" sz="1400" b="1" dirty="0" smtClean="0">
                <a:latin typeface="+mj-lt"/>
              </a:rPr>
              <a:t>Fundacja Rozwoju Regionalnego „Warmia i Mazury”</a:t>
            </a:r>
            <a:endParaRPr lang="pl-PL" sz="1400" dirty="0" smtClean="0">
              <a:latin typeface="+mj-lt"/>
            </a:endParaRPr>
          </a:p>
          <a:p>
            <a:pPr algn="ctr"/>
            <a:endParaRPr lang="pl-PL" sz="1100" dirty="0"/>
          </a:p>
        </p:txBody>
      </p:sp>
      <p:pic>
        <p:nvPicPr>
          <p:cNvPr id="6" name="Obraz 5" descr="KAPITAL_LUDZKI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-24695" y="5466369"/>
            <a:ext cx="2861886" cy="1391631"/>
          </a:xfrm>
          <a:prstGeom prst="rect">
            <a:avLst/>
          </a:prstGeom>
        </p:spPr>
      </p:pic>
      <p:pic>
        <p:nvPicPr>
          <p:cNvPr id="7" name="Obraz 6"/>
          <p:cNvPicPr/>
          <p:nvPr/>
        </p:nvPicPr>
        <p:blipFill>
          <a:blip r:embed="rId3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5715016"/>
            <a:ext cx="2771800" cy="946562"/>
          </a:xfrm>
          <a:prstGeom prst="rect">
            <a:avLst/>
          </a:prstGeom>
          <a:ln>
            <a:solidFill>
              <a:schemeClr val="bg1"/>
            </a:solidFill>
          </a:ln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3" name="Pismo odręczne 12"/>
              <p14:cNvContentPartPr/>
              <p14:nvPr/>
            </p14:nvContentPartPr>
            <p14:xfrm>
              <a:off x="715396" y="2472977"/>
              <a:ext cx="501120" cy="1939320"/>
            </p14:xfrm>
          </p:contentPart>
        </mc:Choice>
        <mc:Fallback>
          <p:pic>
            <p:nvPicPr>
              <p:cNvPr id="13" name="Pismo odręczne 12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06756" y="2462897"/>
                <a:ext cx="515880" cy="1965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53548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215231" y="1268760"/>
            <a:ext cx="8784976" cy="720080"/>
          </a:xfrm>
        </p:spPr>
        <p:txBody>
          <a:bodyPr>
            <a:noAutofit/>
          </a:bodyPr>
          <a:lstStyle/>
          <a:p>
            <a:r>
              <a:rPr lang="pl-PL" sz="4000" b="1" dirty="0" smtClean="0"/>
              <a:t>Fundusze poręczeniowe</a:t>
            </a:r>
            <a:r>
              <a:rPr lang="pl-PL" sz="4000" b="1" dirty="0" smtClean="0"/>
              <a:t/>
            </a:r>
            <a:br>
              <a:rPr lang="pl-PL" sz="4000" b="1" dirty="0" smtClean="0"/>
            </a:br>
            <a:r>
              <a:rPr lang="pl-PL" sz="2200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pl-PL" sz="2200" dirty="0">
                <a:solidFill>
                  <a:schemeClr val="accent1">
                    <a:lumMod val="50000"/>
                  </a:schemeClr>
                </a:solidFill>
              </a:rPr>
            </a:br>
            <a:endParaRPr lang="pl-PL" sz="22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1628800"/>
            <a:ext cx="8352927" cy="434162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2000" dirty="0" smtClean="0">
                <a:latin typeface="+mj-lt"/>
              </a:rPr>
              <a:t>	Podstawowym </a:t>
            </a:r>
            <a:r>
              <a:rPr lang="pl-PL" sz="2000" dirty="0">
                <a:latin typeface="+mj-lt"/>
              </a:rPr>
              <a:t>zadaniem funduszy poręczeń kredytowych jest </a:t>
            </a:r>
            <a:r>
              <a:rPr lang="pl-PL" sz="20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ułatwienie przedsiębiorcom oraz osobom rozpoczynającym działalność gospodarczą dostępu do zewnętrznego finansowania </a:t>
            </a:r>
            <a:r>
              <a:rPr lang="pl-PL" sz="2000" dirty="0">
                <a:latin typeface="+mj-lt"/>
              </a:rPr>
              <a:t>w postaci kredytów bankowych oraz pożyczek. Fundusze poręczają zobowiązania finansowe przedsiębiorcom, którzy mają zdolność kredytową, nie posiadają natomiast wymaganych przez instytucję finansującą zabezpieczeń. Poręczenie udzielane są do 80% kwoty kredytu lub pożyczki. W niektórych przypadkach maksymalna wartość poręczenia jest ograniczona kwotowo. W zależności od funduszu, poręczeniem mogą być objęte kredyty lub pożyczki przeznaczone między innymi na: rozpoczęcie lub rozszerzenie działalności, finansowanie inwestycji, finansowanie działalności gospodarczej, wdrażanie nowych rozwiązań technicznych lub technologicznych, tworzenie nowych miejsc pracy, itp.</a:t>
            </a:r>
            <a:endParaRPr lang="pl-PL" sz="2000" dirty="0">
              <a:effectLst/>
              <a:latin typeface="+mj-lt"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1214414" y="5715016"/>
            <a:ext cx="678661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latin typeface="+mj-lt"/>
              </a:rPr>
              <a:t>"Wiedza gwarantem sukcesu </a:t>
            </a:r>
          </a:p>
          <a:p>
            <a:pPr algn="ctr"/>
            <a:r>
              <a:rPr lang="pl-PL" sz="1100" b="1" dirty="0" smtClean="0">
                <a:latin typeface="+mj-lt"/>
              </a:rPr>
              <a:t>szkolenie dla mikro i małych przedsiębiorstw</a:t>
            </a:r>
          </a:p>
          <a:p>
            <a:pPr algn="ctr"/>
            <a:r>
              <a:rPr lang="pl-PL" sz="1100" b="1" dirty="0" smtClean="0">
                <a:latin typeface="+mj-lt"/>
              </a:rPr>
              <a:t> z powiatu gnieźnieńskiego„</a:t>
            </a:r>
          </a:p>
          <a:p>
            <a:pPr algn="ctr"/>
            <a:r>
              <a:rPr lang="pl-PL" sz="1400" b="1" dirty="0" smtClean="0">
                <a:latin typeface="+mj-lt"/>
              </a:rPr>
              <a:t>Fundacja Rozwoju Regionalnego „Warmia i Mazury”</a:t>
            </a:r>
            <a:endParaRPr lang="pl-PL" sz="1400" dirty="0" smtClean="0">
              <a:latin typeface="+mj-lt"/>
            </a:endParaRPr>
          </a:p>
          <a:p>
            <a:pPr algn="ctr"/>
            <a:endParaRPr lang="pl-PL" sz="1100" dirty="0"/>
          </a:p>
        </p:txBody>
      </p:sp>
      <p:pic>
        <p:nvPicPr>
          <p:cNvPr id="6" name="Obraz 5" descr="KAPITAL_LUDZKI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-24695" y="5466369"/>
            <a:ext cx="2861886" cy="1391631"/>
          </a:xfrm>
          <a:prstGeom prst="rect">
            <a:avLst/>
          </a:prstGeom>
        </p:spPr>
      </p:pic>
      <p:pic>
        <p:nvPicPr>
          <p:cNvPr id="7" name="Obraz 6"/>
          <p:cNvPicPr/>
          <p:nvPr/>
        </p:nvPicPr>
        <p:blipFill>
          <a:blip r:embed="rId3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5715016"/>
            <a:ext cx="2771800" cy="946562"/>
          </a:xfrm>
          <a:prstGeom prst="rect">
            <a:avLst/>
          </a:prstGeom>
          <a:ln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643667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215231" y="1268760"/>
            <a:ext cx="8784976" cy="720080"/>
          </a:xfrm>
        </p:spPr>
        <p:txBody>
          <a:bodyPr>
            <a:noAutofit/>
          </a:bodyPr>
          <a:lstStyle/>
          <a:p>
            <a:r>
              <a:rPr lang="pl-PL" sz="4000" b="1" dirty="0" smtClean="0"/>
              <a:t>Fundusze poręczeniowe</a:t>
            </a:r>
            <a:r>
              <a:rPr lang="pl-PL" sz="4000" b="1" dirty="0" smtClean="0"/>
              <a:t/>
            </a:r>
            <a:br>
              <a:rPr lang="pl-PL" sz="4000" b="1" dirty="0" smtClean="0"/>
            </a:br>
            <a:r>
              <a:rPr lang="pl-PL" sz="2200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pl-PL" sz="2200" dirty="0">
                <a:solidFill>
                  <a:schemeClr val="accent1">
                    <a:lumMod val="50000"/>
                  </a:schemeClr>
                </a:solidFill>
              </a:rPr>
            </a:br>
            <a:endParaRPr lang="pl-PL" sz="22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1405854"/>
            <a:ext cx="8352927" cy="434162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2000" dirty="0">
                <a:latin typeface="+mj-lt"/>
              </a:rPr>
              <a:t>	</a:t>
            </a:r>
            <a:r>
              <a:rPr lang="pl-PL" sz="20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O </a:t>
            </a:r>
            <a:r>
              <a:rPr lang="pl-PL" sz="20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poręczenie może strać się przedsiębiorca, który:</a:t>
            </a:r>
            <a:endParaRPr lang="pl-PL" sz="20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algn="just"/>
            <a:r>
              <a:rPr lang="pl-PL" sz="2000" dirty="0">
                <a:latin typeface="+mj-lt"/>
              </a:rPr>
              <a:t>złożył wniosek o kredyt lub pożyczkę w instytucji finansowej, z którą dany fundusz poręczeniowy ma podpisana umowę o współpracy,</a:t>
            </a:r>
          </a:p>
          <a:p>
            <a:pPr algn="just"/>
            <a:r>
              <a:rPr lang="pl-PL" sz="2000" dirty="0">
                <a:latin typeface="+mj-lt"/>
              </a:rPr>
              <a:t>zatrudnia do 250 pracowników lub prowadzi jednoosobową działalność gospodarczą,</a:t>
            </a:r>
          </a:p>
          <a:p>
            <a:pPr algn="just"/>
            <a:r>
              <a:rPr lang="pl-PL" sz="2000" dirty="0">
                <a:latin typeface="+mj-lt"/>
              </a:rPr>
              <a:t>prowadzi działalność co najmniej 3 miesiące,</a:t>
            </a:r>
          </a:p>
          <a:p>
            <a:pPr algn="just"/>
            <a:r>
              <a:rPr lang="pl-PL" sz="2000" dirty="0">
                <a:latin typeface="+mj-lt"/>
              </a:rPr>
              <a:t>posiada zdolność kredytową,</a:t>
            </a:r>
          </a:p>
          <a:p>
            <a:pPr algn="just"/>
            <a:r>
              <a:rPr lang="pl-PL" sz="2000" dirty="0">
                <a:latin typeface="+mj-lt"/>
              </a:rPr>
              <a:t>posiada wyraźnie określony cel, na który zostanie wykorzystana pożyczka lub kredyt i dobrze przygotowaną strategię działania,</a:t>
            </a:r>
          </a:p>
          <a:p>
            <a:pPr algn="just"/>
            <a:r>
              <a:rPr lang="pl-PL" sz="2000" dirty="0">
                <a:latin typeface="+mj-lt"/>
              </a:rPr>
              <a:t>nie działa w sektorze rolniczym, zbrojeniowym oraz nie prowadzi działalności przemysłowej określanej jako szkodliwa dla środowiska czy powszechnie uznawanej za nieetyczną</a:t>
            </a:r>
            <a:endParaRPr lang="pl-PL" sz="2000" dirty="0">
              <a:effectLst/>
              <a:latin typeface="+mj-lt"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1214414" y="5715016"/>
            <a:ext cx="678661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latin typeface="+mj-lt"/>
              </a:rPr>
              <a:t>"Wiedza gwarantem sukcesu </a:t>
            </a:r>
          </a:p>
          <a:p>
            <a:pPr algn="ctr"/>
            <a:r>
              <a:rPr lang="pl-PL" sz="1100" b="1" dirty="0" smtClean="0">
                <a:latin typeface="+mj-lt"/>
              </a:rPr>
              <a:t>szkolenie dla mikro i małych przedsiębiorstw</a:t>
            </a:r>
          </a:p>
          <a:p>
            <a:pPr algn="ctr"/>
            <a:r>
              <a:rPr lang="pl-PL" sz="1100" b="1" dirty="0" smtClean="0">
                <a:latin typeface="+mj-lt"/>
              </a:rPr>
              <a:t> z powiatu gnieźnieńskiego„</a:t>
            </a:r>
          </a:p>
          <a:p>
            <a:pPr algn="ctr"/>
            <a:r>
              <a:rPr lang="pl-PL" sz="1400" b="1" dirty="0" smtClean="0">
                <a:latin typeface="+mj-lt"/>
              </a:rPr>
              <a:t>Fundacja Rozwoju Regionalnego „Warmia i Mazury”</a:t>
            </a:r>
            <a:endParaRPr lang="pl-PL" sz="1400" dirty="0" smtClean="0">
              <a:latin typeface="+mj-lt"/>
            </a:endParaRPr>
          </a:p>
          <a:p>
            <a:pPr algn="ctr"/>
            <a:endParaRPr lang="pl-PL" sz="1100" dirty="0"/>
          </a:p>
        </p:txBody>
      </p:sp>
      <p:pic>
        <p:nvPicPr>
          <p:cNvPr id="6" name="Obraz 5" descr="KAPITAL_LUDZKI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-24695" y="5466369"/>
            <a:ext cx="2861886" cy="1391631"/>
          </a:xfrm>
          <a:prstGeom prst="rect">
            <a:avLst/>
          </a:prstGeom>
        </p:spPr>
      </p:pic>
      <p:pic>
        <p:nvPicPr>
          <p:cNvPr id="7" name="Obraz 6"/>
          <p:cNvPicPr/>
          <p:nvPr/>
        </p:nvPicPr>
        <p:blipFill>
          <a:blip r:embed="rId3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5715016"/>
            <a:ext cx="2771800" cy="946562"/>
          </a:xfrm>
          <a:prstGeom prst="rect">
            <a:avLst/>
          </a:prstGeom>
          <a:ln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3507343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179512" y="1268760"/>
            <a:ext cx="8784976" cy="720080"/>
          </a:xfrm>
        </p:spPr>
        <p:txBody>
          <a:bodyPr>
            <a:noAutofit/>
          </a:bodyPr>
          <a:lstStyle/>
          <a:p>
            <a:r>
              <a:rPr lang="pl-PL" sz="4000" b="1" dirty="0" smtClean="0"/>
              <a:t>Fundusze poręczeniowe</a:t>
            </a:r>
            <a:r>
              <a:rPr lang="pl-PL" sz="4000" b="1" dirty="0" smtClean="0"/>
              <a:t/>
            </a:r>
            <a:br>
              <a:rPr lang="pl-PL" sz="4000" b="1" dirty="0" smtClean="0"/>
            </a:br>
            <a:r>
              <a:rPr lang="pl-PL" sz="2200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pl-PL" sz="2200" dirty="0">
                <a:solidFill>
                  <a:schemeClr val="accent1">
                    <a:lumMod val="50000"/>
                  </a:schemeClr>
                </a:solidFill>
              </a:rPr>
            </a:br>
            <a:endParaRPr lang="pl-PL" sz="22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1405854"/>
            <a:ext cx="8568952" cy="434162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2000" dirty="0" smtClean="0">
                <a:latin typeface="+mj-lt"/>
              </a:rPr>
              <a:t>	</a:t>
            </a:r>
            <a:r>
              <a:rPr lang="pl-PL" sz="20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Zasady </a:t>
            </a:r>
            <a:r>
              <a:rPr lang="pl-PL" sz="20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udzielania poręczeń:</a:t>
            </a:r>
            <a:endParaRPr lang="pl-PL" sz="20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algn="just"/>
            <a:r>
              <a:rPr lang="pl-PL" sz="2000" dirty="0">
                <a:latin typeface="+mj-lt"/>
              </a:rPr>
              <a:t>poręczane są jedynie zobowiązania wobec instytucji, z którymi fundusz ma podpisaną umowę o współpracy,</a:t>
            </a:r>
          </a:p>
          <a:p>
            <a:pPr algn="just"/>
            <a:r>
              <a:rPr lang="pl-PL" sz="2000" dirty="0">
                <a:latin typeface="+mj-lt"/>
              </a:rPr>
              <a:t>poręczeń nie udziela się do uruchomionych już kredytów lub pożyczek,</a:t>
            </a:r>
          </a:p>
          <a:p>
            <a:pPr algn="just"/>
            <a:r>
              <a:rPr lang="pl-PL" sz="2000" dirty="0">
                <a:latin typeface="+mj-lt"/>
              </a:rPr>
              <a:t>poręczenia udzielane są w złotych polskich,</a:t>
            </a:r>
          </a:p>
          <a:p>
            <a:pPr algn="just"/>
            <a:r>
              <a:rPr lang="pl-PL" sz="2000" dirty="0">
                <a:latin typeface="+mj-lt"/>
              </a:rPr>
              <a:t>okres poręczenia wynosi jest nie dłuższy niż 60 miesięcy w przypadku poręczeń indywidualnych i 36 miesięcy w przypadku poręczenia portfela transakcji wystandaryzowanych (z możliwością wydłużenia o kolejne 6 miesięcy),</a:t>
            </a:r>
          </a:p>
          <a:p>
            <a:pPr algn="just"/>
            <a:r>
              <a:rPr lang="pl-PL" sz="2000" dirty="0">
                <a:latin typeface="+mj-lt"/>
              </a:rPr>
              <a:t>opłaty i prowizje pobierane są jedynie za okres od daty zawarcia umowy poręczenia do terminu ważności poręczenia,</a:t>
            </a:r>
          </a:p>
          <a:p>
            <a:pPr algn="just"/>
            <a:r>
              <a:rPr lang="pl-PL" sz="2000" dirty="0">
                <a:latin typeface="+mj-lt"/>
              </a:rPr>
              <a:t>zabezpieczeniem na wypadek roszczeń wynikających z tytułu wykonania obowiązków poręczyciela jest weksel własny in blanco przedsiębiorcy wraz z deklaracją wekslową oraz ewentualnie zabezpieczenia dodatkowe,</a:t>
            </a:r>
          </a:p>
          <a:p>
            <a:pPr algn="just"/>
            <a:r>
              <a:rPr lang="pl-PL" sz="2000" dirty="0">
                <a:latin typeface="+mj-lt"/>
              </a:rPr>
              <a:t>wartość poręczenia indywidualnego wynosi maksymalnie 80% kwoty udzielonego kredytu lub pożyczki.</a:t>
            </a:r>
            <a:endParaRPr lang="pl-PL" sz="2000" dirty="0"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52166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215231" y="1268760"/>
            <a:ext cx="8784976" cy="720080"/>
          </a:xfrm>
        </p:spPr>
        <p:txBody>
          <a:bodyPr>
            <a:noAutofit/>
          </a:bodyPr>
          <a:lstStyle/>
          <a:p>
            <a:r>
              <a:rPr lang="pl-PL" sz="4000" b="1" dirty="0" smtClean="0"/>
              <a:t>Fundusze poręczeniowe</a:t>
            </a:r>
            <a:r>
              <a:rPr lang="pl-PL" sz="4000" b="1" dirty="0" smtClean="0"/>
              <a:t/>
            </a:r>
            <a:br>
              <a:rPr lang="pl-PL" sz="4000" b="1" dirty="0" smtClean="0"/>
            </a:br>
            <a:r>
              <a:rPr lang="pl-PL" sz="2200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pl-PL" sz="2200" dirty="0">
                <a:solidFill>
                  <a:schemeClr val="accent1">
                    <a:lumMod val="50000"/>
                  </a:schemeClr>
                </a:solidFill>
              </a:rPr>
            </a:br>
            <a:endParaRPr lang="pl-PL" sz="22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1628800"/>
            <a:ext cx="8352927" cy="434162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1800" b="1" dirty="0">
                <a:latin typeface="+mj-lt"/>
              </a:rPr>
              <a:t>	</a:t>
            </a:r>
            <a:r>
              <a:rPr lang="pl-PL" sz="22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Przydatne adresy:</a:t>
            </a:r>
          </a:p>
          <a:p>
            <a:pPr marL="0" indent="0" algn="just">
              <a:buNone/>
            </a:pPr>
            <a:endParaRPr lang="pl-PL" sz="2200" b="1" dirty="0" smtClean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marL="0" indent="0" algn="just">
              <a:buNone/>
            </a:pPr>
            <a:r>
              <a:rPr lang="pl-PL" sz="2200" dirty="0" smtClean="0">
                <a:effectLst/>
                <a:latin typeface="+mj-lt"/>
              </a:rPr>
              <a:t>	Krajowe Stowarzyszenie Funduszy Poręczeniowych</a:t>
            </a:r>
          </a:p>
          <a:p>
            <a:pPr marL="0" indent="0" algn="just">
              <a:buNone/>
            </a:pPr>
            <a:endParaRPr lang="pl-PL" sz="2200" dirty="0">
              <a:latin typeface="+mj-lt"/>
            </a:endParaRPr>
          </a:p>
          <a:p>
            <a:pPr marL="0" indent="0" algn="just">
              <a:buNone/>
            </a:pPr>
            <a:r>
              <a:rPr lang="pl-PL" sz="2200" dirty="0" smtClean="0">
                <a:latin typeface="+mj-lt"/>
              </a:rPr>
              <a:t>http</a:t>
            </a:r>
            <a:r>
              <a:rPr lang="pl-PL" sz="2200" dirty="0">
                <a:latin typeface="+mj-lt"/>
              </a:rPr>
              <a:t>://www.ksfp.org.pl/</a:t>
            </a:r>
            <a:endParaRPr lang="pl-PL" sz="2200" dirty="0" smtClean="0">
              <a:latin typeface="+mj-lt"/>
            </a:endParaRPr>
          </a:p>
          <a:p>
            <a:pPr marL="0" indent="0" algn="just">
              <a:buNone/>
            </a:pPr>
            <a:r>
              <a:rPr lang="pl-PL" sz="2200" dirty="0" smtClean="0">
                <a:effectLst/>
                <a:latin typeface="+mj-lt"/>
              </a:rPr>
              <a:t>	</a:t>
            </a:r>
            <a:endParaRPr lang="pl-PL" sz="2200" dirty="0">
              <a:effectLst/>
              <a:latin typeface="+mj-lt"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1214414" y="5715016"/>
            <a:ext cx="678661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latin typeface="+mj-lt"/>
              </a:rPr>
              <a:t>"Wiedza gwarantem sukcesu </a:t>
            </a:r>
          </a:p>
          <a:p>
            <a:pPr algn="ctr"/>
            <a:r>
              <a:rPr lang="pl-PL" sz="1100" b="1" dirty="0" smtClean="0">
                <a:latin typeface="+mj-lt"/>
              </a:rPr>
              <a:t>szkolenie dla mikro i małych przedsiębiorstw</a:t>
            </a:r>
          </a:p>
          <a:p>
            <a:pPr algn="ctr"/>
            <a:r>
              <a:rPr lang="pl-PL" sz="1100" b="1" dirty="0" smtClean="0">
                <a:latin typeface="+mj-lt"/>
              </a:rPr>
              <a:t> z powiatu gnieźnieńskiego„</a:t>
            </a:r>
          </a:p>
          <a:p>
            <a:pPr algn="ctr"/>
            <a:r>
              <a:rPr lang="pl-PL" sz="1400" b="1" dirty="0" smtClean="0">
                <a:latin typeface="+mj-lt"/>
              </a:rPr>
              <a:t>Fundacja Rozwoju Regionalnego „Warmia i Mazury”</a:t>
            </a:r>
            <a:endParaRPr lang="pl-PL" sz="1400" dirty="0" smtClean="0">
              <a:latin typeface="+mj-lt"/>
            </a:endParaRPr>
          </a:p>
          <a:p>
            <a:pPr algn="ctr"/>
            <a:endParaRPr lang="pl-PL" sz="1100" dirty="0"/>
          </a:p>
        </p:txBody>
      </p:sp>
      <p:pic>
        <p:nvPicPr>
          <p:cNvPr id="6" name="Obraz 5" descr="KAPITAL_LUDZKI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-24695" y="5466369"/>
            <a:ext cx="2861886" cy="1391631"/>
          </a:xfrm>
          <a:prstGeom prst="rect">
            <a:avLst/>
          </a:prstGeom>
        </p:spPr>
      </p:pic>
      <p:pic>
        <p:nvPicPr>
          <p:cNvPr id="7" name="Obraz 6"/>
          <p:cNvPicPr/>
          <p:nvPr/>
        </p:nvPicPr>
        <p:blipFill>
          <a:blip r:embed="rId3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5715016"/>
            <a:ext cx="2771800" cy="946562"/>
          </a:xfrm>
          <a:prstGeom prst="rect">
            <a:avLst/>
          </a:prstGeom>
          <a:ln>
            <a:solidFill>
              <a:schemeClr val="bg1"/>
            </a:solidFill>
          </a:ln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8" name="Pismo odręczne 7"/>
              <p14:cNvContentPartPr/>
              <p14:nvPr/>
            </p14:nvContentPartPr>
            <p14:xfrm>
              <a:off x="832396" y="2481617"/>
              <a:ext cx="327240" cy="318600"/>
            </p14:xfrm>
          </p:contentPart>
        </mc:Choice>
        <mc:Fallback>
          <p:pic>
            <p:nvPicPr>
              <p:cNvPr id="8" name="Pismo odręczne 7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19436" y="2469017"/>
                <a:ext cx="345600" cy="345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31264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215231" y="1268760"/>
            <a:ext cx="8784976" cy="720080"/>
          </a:xfrm>
        </p:spPr>
        <p:txBody>
          <a:bodyPr>
            <a:noAutofit/>
          </a:bodyPr>
          <a:lstStyle/>
          <a:p>
            <a:r>
              <a:rPr lang="pl-PL" sz="4000" b="1" dirty="0" smtClean="0"/>
              <a:t>Rezerwy finansowe</a:t>
            </a:r>
            <a:r>
              <a:rPr lang="pl-PL" sz="4000" b="1" dirty="0" smtClean="0"/>
              <a:t/>
            </a:r>
            <a:br>
              <a:rPr lang="pl-PL" sz="4000" b="1" dirty="0" smtClean="0"/>
            </a:br>
            <a:r>
              <a:rPr lang="pl-PL" sz="2200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pl-PL" sz="2200" dirty="0">
                <a:solidFill>
                  <a:schemeClr val="accent1">
                    <a:lumMod val="50000"/>
                  </a:schemeClr>
                </a:solidFill>
              </a:rPr>
            </a:br>
            <a:endParaRPr lang="pl-PL" sz="22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1628800"/>
            <a:ext cx="8352927" cy="434162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1800" b="1" dirty="0">
                <a:latin typeface="+mj-lt"/>
              </a:rPr>
              <a:t>	</a:t>
            </a:r>
            <a:r>
              <a:rPr lang="pl-PL" sz="2200" dirty="0" smtClean="0">
                <a:effectLst/>
                <a:latin typeface="+mj-lt"/>
              </a:rPr>
              <a:t>	</a:t>
            </a:r>
          </a:p>
          <a:p>
            <a:pPr marL="0" indent="0" algn="just">
              <a:buNone/>
            </a:pPr>
            <a:endParaRPr lang="pl-PL" sz="2200" dirty="0">
              <a:latin typeface="+mj-lt"/>
            </a:endParaRPr>
          </a:p>
          <a:p>
            <a:pPr marL="0" indent="0" algn="just">
              <a:buNone/>
            </a:pPr>
            <a:endParaRPr lang="pl-PL" sz="2200" dirty="0" smtClean="0">
              <a:effectLst/>
              <a:latin typeface="+mj-lt"/>
            </a:endParaRPr>
          </a:p>
          <a:p>
            <a:pPr marL="0" indent="0" algn="just">
              <a:buNone/>
            </a:pPr>
            <a:endParaRPr lang="pl-PL" sz="2200" dirty="0">
              <a:latin typeface="+mj-lt"/>
            </a:endParaRPr>
          </a:p>
          <a:p>
            <a:pPr marL="0" indent="0" algn="just">
              <a:buNone/>
            </a:pPr>
            <a:endParaRPr lang="pl-PL" sz="2200" dirty="0" smtClean="0">
              <a:effectLst/>
              <a:latin typeface="+mj-lt"/>
            </a:endParaRPr>
          </a:p>
          <a:p>
            <a:pPr marL="0" indent="0" algn="just">
              <a:buNone/>
            </a:pPr>
            <a:endParaRPr lang="pl-PL" sz="2200" dirty="0" smtClean="0">
              <a:latin typeface="+mj-lt"/>
            </a:endParaRPr>
          </a:p>
          <a:p>
            <a:pPr marL="0" indent="0" algn="just">
              <a:buNone/>
            </a:pPr>
            <a:r>
              <a:rPr lang="pl-PL" sz="2200" dirty="0">
                <a:latin typeface="+mj-lt"/>
              </a:rPr>
              <a:t>	</a:t>
            </a:r>
            <a:r>
              <a:rPr lang="pl-PL" sz="2200" dirty="0" smtClean="0">
                <a:latin typeface="+mj-lt"/>
              </a:rPr>
              <a:t>Poczucie </a:t>
            </a:r>
            <a:r>
              <a:rPr lang="pl-PL" sz="2200" dirty="0">
                <a:latin typeface="+mj-lt"/>
              </a:rPr>
              <a:t>bezpieczeństwa, </a:t>
            </a:r>
            <a:endParaRPr lang="pl-PL" sz="2200" dirty="0" smtClean="0">
              <a:latin typeface="+mj-lt"/>
            </a:endParaRPr>
          </a:p>
          <a:p>
            <a:pPr marL="0" indent="0" algn="just">
              <a:buNone/>
            </a:pPr>
            <a:r>
              <a:rPr lang="pl-PL" sz="2200" dirty="0" smtClean="0">
                <a:latin typeface="+mj-lt"/>
              </a:rPr>
              <a:t>	niezagrożona </a:t>
            </a:r>
            <a:r>
              <a:rPr lang="pl-PL" sz="2200" dirty="0">
                <a:latin typeface="+mj-lt"/>
              </a:rPr>
              <a:t>stabilność finansowa, </a:t>
            </a:r>
            <a:endParaRPr lang="pl-PL" sz="2200" dirty="0" smtClean="0">
              <a:latin typeface="+mj-lt"/>
            </a:endParaRPr>
          </a:p>
          <a:p>
            <a:pPr marL="0" indent="0" algn="just">
              <a:buNone/>
            </a:pPr>
            <a:r>
              <a:rPr lang="pl-PL" sz="2200" dirty="0" smtClean="0">
                <a:latin typeface="+mj-lt"/>
              </a:rPr>
              <a:t>	komfort </a:t>
            </a:r>
            <a:r>
              <a:rPr lang="pl-PL" sz="2200" dirty="0">
                <a:latin typeface="+mj-lt"/>
              </a:rPr>
              <a:t>psychiczny </a:t>
            </a:r>
            <a:r>
              <a:rPr lang="pl-PL" sz="2200" dirty="0" smtClean="0">
                <a:latin typeface="+mj-lt"/>
              </a:rPr>
              <a:t>.</a:t>
            </a:r>
            <a:endParaRPr lang="pl-PL" sz="2200" dirty="0">
              <a:effectLst/>
              <a:latin typeface="+mj-lt"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1214414" y="5715016"/>
            <a:ext cx="678661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latin typeface="+mj-lt"/>
              </a:rPr>
              <a:t>"Wiedza gwarantem sukcesu </a:t>
            </a:r>
          </a:p>
          <a:p>
            <a:pPr algn="ctr"/>
            <a:r>
              <a:rPr lang="pl-PL" sz="1100" b="1" dirty="0" smtClean="0">
                <a:latin typeface="+mj-lt"/>
              </a:rPr>
              <a:t>szkolenie dla mikro i małych przedsiębiorstw</a:t>
            </a:r>
          </a:p>
          <a:p>
            <a:pPr algn="ctr"/>
            <a:r>
              <a:rPr lang="pl-PL" sz="1100" b="1" dirty="0" smtClean="0">
                <a:latin typeface="+mj-lt"/>
              </a:rPr>
              <a:t> z powiatu gnieźnieńskiego„</a:t>
            </a:r>
          </a:p>
          <a:p>
            <a:pPr algn="ctr"/>
            <a:r>
              <a:rPr lang="pl-PL" sz="1400" b="1" dirty="0" smtClean="0">
                <a:latin typeface="+mj-lt"/>
              </a:rPr>
              <a:t>Fundacja Rozwoju Regionalnego „Warmia i Mazury”</a:t>
            </a:r>
            <a:endParaRPr lang="pl-PL" sz="1400" dirty="0" smtClean="0">
              <a:latin typeface="+mj-lt"/>
            </a:endParaRPr>
          </a:p>
          <a:p>
            <a:pPr algn="ctr"/>
            <a:endParaRPr lang="pl-PL" sz="1100" dirty="0"/>
          </a:p>
        </p:txBody>
      </p:sp>
      <p:pic>
        <p:nvPicPr>
          <p:cNvPr id="6" name="Obraz 5" descr="KAPITAL_LUDZKI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-24695" y="5466369"/>
            <a:ext cx="2861886" cy="1391631"/>
          </a:xfrm>
          <a:prstGeom prst="rect">
            <a:avLst/>
          </a:prstGeom>
        </p:spPr>
      </p:pic>
      <p:pic>
        <p:nvPicPr>
          <p:cNvPr id="7" name="Obraz 6"/>
          <p:cNvPicPr/>
          <p:nvPr/>
        </p:nvPicPr>
        <p:blipFill>
          <a:blip r:embed="rId3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5715016"/>
            <a:ext cx="2771800" cy="946562"/>
          </a:xfrm>
          <a:prstGeom prst="rect">
            <a:avLst/>
          </a:prstGeom>
          <a:ln>
            <a:solidFill>
              <a:schemeClr val="bg1"/>
            </a:solidFill>
          </a:ln>
        </p:spPr>
      </p:pic>
      <p:pic>
        <p:nvPicPr>
          <p:cNvPr id="2" name="Obraz 1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-1000" contrast="-1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1743311"/>
            <a:ext cx="2819968" cy="3947955"/>
          </a:xfrm>
          <a:prstGeom prst="rect">
            <a:avLst/>
          </a:prstGeom>
        </p:spPr>
      </p:pic>
      <p:sp>
        <p:nvSpPr>
          <p:cNvPr id="9" name="Symbol zastępczy zawartości 2"/>
          <p:cNvSpPr txBox="1">
            <a:spLocks/>
          </p:cNvSpPr>
          <p:nvPr/>
        </p:nvSpPr>
        <p:spPr>
          <a:xfrm>
            <a:off x="475928" y="1781200"/>
            <a:ext cx="8352927" cy="4341625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Wingdings 2"/>
              <a:buNone/>
            </a:pPr>
            <a:r>
              <a:rPr lang="pl-PL" sz="1800" b="1" dirty="0" smtClean="0">
                <a:latin typeface="+mj-lt"/>
              </a:rPr>
              <a:t>	</a:t>
            </a:r>
            <a:r>
              <a:rPr lang="pl-PL" sz="2200" dirty="0" smtClean="0">
                <a:latin typeface="+mj-lt"/>
              </a:rPr>
              <a:t>	</a:t>
            </a:r>
            <a:endParaRPr lang="pl-PL" sz="2200" dirty="0">
              <a:latin typeface="+mj-lt"/>
            </a:endParaRPr>
          </a:p>
        </p:txBody>
      </p:sp>
      <p:sp>
        <p:nvSpPr>
          <p:cNvPr id="10" name="Symbol zastępczy zawartości 2"/>
          <p:cNvSpPr txBox="1">
            <a:spLocks/>
          </p:cNvSpPr>
          <p:nvPr/>
        </p:nvSpPr>
        <p:spPr>
          <a:xfrm>
            <a:off x="498126" y="1546475"/>
            <a:ext cx="5442026" cy="4341625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l-PL" sz="2200" dirty="0" smtClean="0">
                <a:latin typeface="+mj-lt"/>
              </a:rPr>
              <a:t>	</a:t>
            </a:r>
            <a:r>
              <a:rPr lang="pl-PL" sz="22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Rezerwa finansowa </a:t>
            </a:r>
            <a:r>
              <a:rPr lang="pl-PL" sz="2200" dirty="0">
                <a:latin typeface="+mj-lt"/>
              </a:rPr>
              <a:t>to nasze oszczędności do wykorzystania w sytuacji utraty comiesięcznego dochodu lub losowego zdarzenia. Wszelkie nieprzewidziane </a:t>
            </a:r>
            <a:r>
              <a:rPr lang="pl-PL" sz="2200" dirty="0" smtClean="0">
                <a:latin typeface="+mj-lt"/>
              </a:rPr>
              <a:t>sytuacje wymagają </a:t>
            </a:r>
            <a:r>
              <a:rPr lang="pl-PL" sz="2200" dirty="0">
                <a:latin typeface="+mj-lt"/>
              </a:rPr>
              <a:t>nieprzewidzianych w budżecie środków i skorzystania z odłożonych pieniędzy. </a:t>
            </a:r>
            <a:r>
              <a:rPr lang="pl-PL" sz="2200" dirty="0" smtClean="0">
                <a:latin typeface="+mj-lt"/>
              </a:rPr>
              <a:t>	</a:t>
            </a:r>
            <a:endParaRPr lang="pl-PL" sz="2200" dirty="0">
              <a:latin typeface="+mj-lt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8" name="Pismo odręczne 17"/>
              <p14:cNvContentPartPr/>
              <p14:nvPr/>
            </p14:nvContentPartPr>
            <p14:xfrm>
              <a:off x="856156" y="4094057"/>
              <a:ext cx="403560" cy="1088640"/>
            </p14:xfrm>
          </p:contentPart>
        </mc:Choice>
        <mc:Fallback>
          <p:pic>
            <p:nvPicPr>
              <p:cNvPr id="18" name="Pismo odręczne 17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843916" y="4081097"/>
                <a:ext cx="421200" cy="1115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40262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259903" y="1340768"/>
            <a:ext cx="8784976" cy="1080120"/>
          </a:xfrm>
        </p:spPr>
        <p:txBody>
          <a:bodyPr>
            <a:noAutofit/>
          </a:bodyPr>
          <a:lstStyle/>
          <a:p>
            <a:r>
              <a:rPr lang="pl-PL" sz="4000" b="1" dirty="0" smtClean="0"/>
              <a:t>Zasady utrzymywania </a:t>
            </a:r>
            <a:br>
              <a:rPr lang="pl-PL" sz="4000" b="1" dirty="0" smtClean="0"/>
            </a:br>
            <a:r>
              <a:rPr lang="pl-PL" sz="4000" b="1" dirty="0" smtClean="0"/>
              <a:t>rezerw finansowych</a:t>
            </a:r>
            <a:r>
              <a:rPr lang="pl-PL" sz="4000" b="1" dirty="0" smtClean="0"/>
              <a:t/>
            </a:r>
            <a:br>
              <a:rPr lang="pl-PL" sz="4000" b="1" dirty="0" smtClean="0"/>
            </a:br>
            <a:r>
              <a:rPr lang="pl-PL" sz="2200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pl-PL" sz="2200" dirty="0">
                <a:solidFill>
                  <a:schemeClr val="accent1">
                    <a:lumMod val="50000"/>
                  </a:schemeClr>
                </a:solidFill>
              </a:rPr>
            </a:br>
            <a:endParaRPr lang="pl-PL" sz="22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1628800"/>
            <a:ext cx="8352927" cy="434162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1800" b="1" dirty="0">
                <a:latin typeface="+mj-lt"/>
              </a:rPr>
              <a:t>	</a:t>
            </a:r>
            <a:endParaRPr lang="pl-PL" sz="2200" dirty="0">
              <a:effectLst/>
              <a:latin typeface="+mj-lt"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1214414" y="5715016"/>
            <a:ext cx="678661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latin typeface="+mj-lt"/>
              </a:rPr>
              <a:t>"Wiedza gwarantem sukcesu </a:t>
            </a:r>
          </a:p>
          <a:p>
            <a:pPr algn="ctr"/>
            <a:r>
              <a:rPr lang="pl-PL" sz="1100" b="1" dirty="0" smtClean="0">
                <a:latin typeface="+mj-lt"/>
              </a:rPr>
              <a:t>szkolenie dla mikro i małych przedsiębiorstw</a:t>
            </a:r>
          </a:p>
          <a:p>
            <a:pPr algn="ctr"/>
            <a:r>
              <a:rPr lang="pl-PL" sz="1100" b="1" dirty="0" smtClean="0">
                <a:latin typeface="+mj-lt"/>
              </a:rPr>
              <a:t> z powiatu gnieźnieńskiego„</a:t>
            </a:r>
          </a:p>
          <a:p>
            <a:pPr algn="ctr"/>
            <a:r>
              <a:rPr lang="pl-PL" sz="1400" b="1" dirty="0" smtClean="0">
                <a:latin typeface="+mj-lt"/>
              </a:rPr>
              <a:t>Fundacja Rozwoju Regionalnego „Warmia i Mazury”</a:t>
            </a:r>
            <a:endParaRPr lang="pl-PL" sz="1400" dirty="0" smtClean="0">
              <a:latin typeface="+mj-lt"/>
            </a:endParaRPr>
          </a:p>
          <a:p>
            <a:pPr algn="ctr"/>
            <a:endParaRPr lang="pl-PL" sz="1100" dirty="0"/>
          </a:p>
        </p:txBody>
      </p:sp>
      <p:pic>
        <p:nvPicPr>
          <p:cNvPr id="6" name="Obraz 5" descr="KAPITAL_LUDZKI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-24695" y="5466369"/>
            <a:ext cx="2861886" cy="1391631"/>
          </a:xfrm>
          <a:prstGeom prst="rect">
            <a:avLst/>
          </a:prstGeom>
        </p:spPr>
      </p:pic>
      <p:pic>
        <p:nvPicPr>
          <p:cNvPr id="7" name="Obraz 6"/>
          <p:cNvPicPr/>
          <p:nvPr/>
        </p:nvPicPr>
        <p:blipFill>
          <a:blip r:embed="rId3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5715016"/>
            <a:ext cx="2771800" cy="946562"/>
          </a:xfrm>
          <a:prstGeom prst="rect">
            <a:avLst/>
          </a:prstGeom>
          <a:ln>
            <a:solidFill>
              <a:schemeClr val="bg1"/>
            </a:solidFill>
          </a:ln>
        </p:spPr>
      </p:pic>
      <p:sp>
        <p:nvSpPr>
          <p:cNvPr id="9" name="Symbol zastępczy zawartości 2"/>
          <p:cNvSpPr txBox="1">
            <a:spLocks/>
          </p:cNvSpPr>
          <p:nvPr/>
        </p:nvSpPr>
        <p:spPr>
          <a:xfrm>
            <a:off x="475928" y="1781200"/>
            <a:ext cx="8352927" cy="4341625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Wingdings 2"/>
              <a:buNone/>
            </a:pPr>
            <a:r>
              <a:rPr lang="pl-PL" sz="1800" b="1" dirty="0" smtClean="0">
                <a:latin typeface="+mj-lt"/>
              </a:rPr>
              <a:t>	</a:t>
            </a:r>
            <a:r>
              <a:rPr lang="pl-PL" sz="2200" dirty="0" smtClean="0">
                <a:latin typeface="+mj-lt"/>
              </a:rPr>
              <a:t>	</a:t>
            </a:r>
            <a:endParaRPr lang="pl-PL" sz="2200" dirty="0">
              <a:latin typeface="+mj-lt"/>
            </a:endParaRPr>
          </a:p>
        </p:txBody>
      </p:sp>
      <p:sp>
        <p:nvSpPr>
          <p:cNvPr id="10" name="Symbol zastępczy zawartości 2"/>
          <p:cNvSpPr txBox="1">
            <a:spLocks/>
          </p:cNvSpPr>
          <p:nvPr/>
        </p:nvSpPr>
        <p:spPr>
          <a:xfrm>
            <a:off x="323527" y="1781199"/>
            <a:ext cx="8505327" cy="4341625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l-PL" sz="2200" dirty="0" smtClean="0">
                <a:latin typeface="+mj-lt"/>
              </a:rPr>
              <a:t>	</a:t>
            </a:r>
            <a:r>
              <a:rPr lang="pl-PL" sz="22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Utrzymanie </a:t>
            </a:r>
            <a:r>
              <a:rPr lang="pl-PL" sz="22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płynności finansowej w </a:t>
            </a:r>
            <a:r>
              <a:rPr lang="pl-PL" sz="22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przedsiębiorstwie </a:t>
            </a:r>
            <a:r>
              <a:rPr lang="pl-PL" sz="22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polega </a:t>
            </a:r>
            <a:r>
              <a:rPr lang="pl-PL" sz="22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na: </a:t>
            </a:r>
            <a:r>
              <a:rPr lang="pl-PL" sz="2200" dirty="0" smtClean="0">
                <a:latin typeface="+mj-lt"/>
              </a:rPr>
              <a:t>	sterowaniu </a:t>
            </a:r>
            <a:r>
              <a:rPr lang="pl-PL" sz="2200" dirty="0">
                <a:latin typeface="+mj-lt"/>
              </a:rPr>
              <a:t>zasobem i strumieniem środków finansowych i stałym przewidywaniu przepływów środków, </a:t>
            </a:r>
            <a:endParaRPr lang="pl-PL" sz="2200" dirty="0" smtClean="0">
              <a:latin typeface="+mj-lt"/>
            </a:endParaRPr>
          </a:p>
          <a:p>
            <a:pPr marL="0" indent="0" algn="just">
              <a:buNone/>
            </a:pPr>
            <a:r>
              <a:rPr lang="pl-PL" sz="2200" dirty="0">
                <a:latin typeface="+mj-lt"/>
              </a:rPr>
              <a:t>	</a:t>
            </a:r>
            <a:r>
              <a:rPr lang="pl-PL" sz="2200" dirty="0" smtClean="0">
                <a:latin typeface="+mj-lt"/>
              </a:rPr>
              <a:t>sterowaniu </a:t>
            </a:r>
            <a:r>
              <a:rPr lang="pl-PL" sz="2200" dirty="0">
                <a:latin typeface="+mj-lt"/>
              </a:rPr>
              <a:t>obiegiem środków obrotowych, </a:t>
            </a:r>
            <a:endParaRPr lang="pl-PL" sz="2200" dirty="0" smtClean="0">
              <a:latin typeface="+mj-lt"/>
            </a:endParaRPr>
          </a:p>
          <a:p>
            <a:pPr marL="0" indent="0" algn="just">
              <a:buNone/>
            </a:pPr>
            <a:r>
              <a:rPr lang="pl-PL" sz="2200" dirty="0">
                <a:latin typeface="+mj-lt"/>
              </a:rPr>
              <a:t>	</a:t>
            </a:r>
            <a:r>
              <a:rPr lang="pl-PL" sz="2200" dirty="0" smtClean="0">
                <a:latin typeface="+mj-lt"/>
              </a:rPr>
              <a:t>sterowaniu </a:t>
            </a:r>
            <a:r>
              <a:rPr lang="pl-PL" sz="2200" dirty="0">
                <a:latin typeface="+mj-lt"/>
              </a:rPr>
              <a:t>ekonomiką środków trwałych ( konieczne przy decyzjach: zakupu, wytworzenia, eksploatacji, konserwacji, naprawy, sprzedaży czy likwidacji), </a:t>
            </a:r>
            <a:endParaRPr lang="pl-PL" sz="2200" dirty="0" smtClean="0">
              <a:latin typeface="+mj-lt"/>
            </a:endParaRPr>
          </a:p>
          <a:p>
            <a:pPr marL="0" indent="0" algn="just">
              <a:buNone/>
            </a:pPr>
            <a:r>
              <a:rPr lang="pl-PL" sz="2200" dirty="0">
                <a:latin typeface="+mj-lt"/>
              </a:rPr>
              <a:t>	s</a:t>
            </a:r>
            <a:r>
              <a:rPr lang="pl-PL" sz="2200" dirty="0" smtClean="0">
                <a:latin typeface="+mj-lt"/>
              </a:rPr>
              <a:t>terowanie kosztami (raporty </a:t>
            </a:r>
            <a:r>
              <a:rPr lang="pl-PL" sz="2200" dirty="0">
                <a:latin typeface="+mj-lt"/>
              </a:rPr>
              <a:t>i sprawozdania dla </a:t>
            </a:r>
            <a:r>
              <a:rPr lang="pl-PL" sz="2200" dirty="0" smtClean="0">
                <a:latin typeface="+mj-lt"/>
              </a:rPr>
              <a:t>zarządzających), 	kalkulacjach (decyzje </a:t>
            </a:r>
            <a:r>
              <a:rPr lang="pl-PL" sz="2200" dirty="0">
                <a:latin typeface="+mj-lt"/>
              </a:rPr>
              <a:t>cenowe, planowanie zysków, przedsięwzięć obejmujących problem </a:t>
            </a:r>
            <a:r>
              <a:rPr lang="pl-PL" sz="2200" dirty="0" smtClean="0">
                <a:latin typeface="+mj-lt"/>
              </a:rPr>
              <a:t>cen)	</a:t>
            </a:r>
            <a:endParaRPr lang="pl-PL" sz="2200" dirty="0">
              <a:latin typeface="+mj-lt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9" name="Pismo odręczne 18"/>
              <p14:cNvContentPartPr/>
              <p14:nvPr/>
            </p14:nvContentPartPr>
            <p14:xfrm>
              <a:off x="941116" y="2239697"/>
              <a:ext cx="355680" cy="2733480"/>
            </p14:xfrm>
          </p:contentPart>
        </mc:Choice>
        <mc:Fallback>
          <p:pic>
            <p:nvPicPr>
              <p:cNvPr id="19" name="Pismo odręczne 18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28876" y="2228537"/>
                <a:ext cx="372240" cy="2758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58985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259903" y="1340768"/>
            <a:ext cx="8784976" cy="1080120"/>
          </a:xfrm>
        </p:spPr>
        <p:txBody>
          <a:bodyPr>
            <a:noAutofit/>
          </a:bodyPr>
          <a:lstStyle/>
          <a:p>
            <a:r>
              <a:rPr lang="pl-PL" sz="4000" b="1" dirty="0" smtClean="0"/>
              <a:t>Zasady utrzymywania </a:t>
            </a:r>
            <a:br>
              <a:rPr lang="pl-PL" sz="4000" b="1" dirty="0" smtClean="0"/>
            </a:br>
            <a:r>
              <a:rPr lang="pl-PL" sz="4000" b="1" dirty="0" smtClean="0"/>
              <a:t>rezerw finansowych</a:t>
            </a:r>
            <a:r>
              <a:rPr lang="pl-PL" sz="4000" b="1" dirty="0" smtClean="0"/>
              <a:t/>
            </a:r>
            <a:br>
              <a:rPr lang="pl-PL" sz="4000" b="1" dirty="0" smtClean="0"/>
            </a:br>
            <a:r>
              <a:rPr lang="pl-PL" sz="2200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pl-PL" sz="2200" dirty="0">
                <a:solidFill>
                  <a:schemeClr val="accent1">
                    <a:lumMod val="50000"/>
                  </a:schemeClr>
                </a:solidFill>
              </a:rPr>
            </a:br>
            <a:endParaRPr lang="pl-PL" sz="22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9" y="1933599"/>
            <a:ext cx="6048671" cy="403682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1800" b="1" dirty="0">
                <a:latin typeface="+mj-lt"/>
              </a:rPr>
              <a:t>	</a:t>
            </a:r>
            <a:endParaRPr lang="pl-PL" sz="1800" b="1" dirty="0" smtClean="0">
              <a:latin typeface="+mj-lt"/>
            </a:endParaRPr>
          </a:p>
          <a:p>
            <a:pPr marL="0" indent="0" algn="just">
              <a:buNone/>
            </a:pPr>
            <a:endParaRPr lang="pl-PL" sz="1800" b="1" dirty="0">
              <a:effectLst/>
              <a:latin typeface="+mj-lt"/>
            </a:endParaRPr>
          </a:p>
          <a:p>
            <a:pPr marL="0" indent="0" algn="just">
              <a:buNone/>
            </a:pPr>
            <a:r>
              <a:rPr lang="pl-PL" sz="1800" b="1" dirty="0" smtClean="0">
                <a:latin typeface="+mj-lt"/>
              </a:rPr>
              <a:t>		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1214414" y="5715016"/>
            <a:ext cx="678661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latin typeface="+mj-lt"/>
              </a:rPr>
              <a:t>"Wiedza gwarantem sukcesu </a:t>
            </a:r>
          </a:p>
          <a:p>
            <a:pPr algn="ctr"/>
            <a:r>
              <a:rPr lang="pl-PL" sz="1100" b="1" dirty="0" smtClean="0">
                <a:latin typeface="+mj-lt"/>
              </a:rPr>
              <a:t>szkolenie dla mikro i małych przedsiębiorstw</a:t>
            </a:r>
          </a:p>
          <a:p>
            <a:pPr algn="ctr"/>
            <a:r>
              <a:rPr lang="pl-PL" sz="1100" b="1" dirty="0" smtClean="0">
                <a:latin typeface="+mj-lt"/>
              </a:rPr>
              <a:t> z powiatu gnieźnieńskiego„</a:t>
            </a:r>
          </a:p>
          <a:p>
            <a:pPr algn="ctr"/>
            <a:r>
              <a:rPr lang="pl-PL" sz="1400" b="1" dirty="0" smtClean="0">
                <a:latin typeface="+mj-lt"/>
              </a:rPr>
              <a:t>Fundacja Rozwoju Regionalnego „Warmia i Mazury”</a:t>
            </a:r>
            <a:endParaRPr lang="pl-PL" sz="1400" dirty="0" smtClean="0">
              <a:latin typeface="+mj-lt"/>
            </a:endParaRPr>
          </a:p>
          <a:p>
            <a:pPr algn="ctr"/>
            <a:endParaRPr lang="pl-PL" sz="1100" dirty="0"/>
          </a:p>
        </p:txBody>
      </p:sp>
      <p:pic>
        <p:nvPicPr>
          <p:cNvPr id="6" name="Obraz 5" descr="KAPITAL_LUDZKI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-24695" y="5466369"/>
            <a:ext cx="2861886" cy="1391631"/>
          </a:xfrm>
          <a:prstGeom prst="rect">
            <a:avLst/>
          </a:prstGeom>
        </p:spPr>
      </p:pic>
      <p:pic>
        <p:nvPicPr>
          <p:cNvPr id="7" name="Obraz 6"/>
          <p:cNvPicPr/>
          <p:nvPr/>
        </p:nvPicPr>
        <p:blipFill>
          <a:blip r:embed="rId3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5715016"/>
            <a:ext cx="2771800" cy="946562"/>
          </a:xfrm>
          <a:prstGeom prst="rect">
            <a:avLst/>
          </a:prstGeom>
          <a:ln>
            <a:solidFill>
              <a:schemeClr val="bg1"/>
            </a:solidFill>
          </a:ln>
        </p:spPr>
      </p:pic>
      <p:sp>
        <p:nvSpPr>
          <p:cNvPr id="9" name="Symbol zastępczy zawartości 2"/>
          <p:cNvSpPr txBox="1">
            <a:spLocks/>
          </p:cNvSpPr>
          <p:nvPr/>
        </p:nvSpPr>
        <p:spPr>
          <a:xfrm>
            <a:off x="475928" y="1781200"/>
            <a:ext cx="8352927" cy="4341625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Wingdings 2"/>
              <a:buNone/>
            </a:pPr>
            <a:r>
              <a:rPr lang="pl-PL" sz="1800" b="1" dirty="0" smtClean="0">
                <a:latin typeface="+mj-lt"/>
              </a:rPr>
              <a:t>	</a:t>
            </a:r>
            <a:r>
              <a:rPr lang="pl-PL" sz="2200" dirty="0" smtClean="0">
                <a:latin typeface="+mj-lt"/>
              </a:rPr>
              <a:t>	</a:t>
            </a:r>
            <a:endParaRPr lang="pl-PL" sz="2200" dirty="0">
              <a:latin typeface="+mj-lt"/>
            </a:endParaRPr>
          </a:p>
        </p:txBody>
      </p:sp>
      <p:sp>
        <p:nvSpPr>
          <p:cNvPr id="10" name="Symbol zastępczy zawartości 2"/>
          <p:cNvSpPr txBox="1">
            <a:spLocks/>
          </p:cNvSpPr>
          <p:nvPr/>
        </p:nvSpPr>
        <p:spPr>
          <a:xfrm>
            <a:off x="323527" y="1781199"/>
            <a:ext cx="8505327" cy="4341625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l-PL" sz="2200" dirty="0" smtClean="0">
                <a:latin typeface="+mj-lt"/>
              </a:rPr>
              <a:t>	</a:t>
            </a:r>
            <a:endParaRPr lang="pl-PL" sz="2200" dirty="0">
              <a:latin typeface="+mj-lt"/>
            </a:endParaRPr>
          </a:p>
        </p:txBody>
      </p:sp>
      <p:sp>
        <p:nvSpPr>
          <p:cNvPr id="11" name="Symbol zastępczy zawartości 2"/>
          <p:cNvSpPr txBox="1">
            <a:spLocks/>
          </p:cNvSpPr>
          <p:nvPr/>
        </p:nvSpPr>
        <p:spPr>
          <a:xfrm>
            <a:off x="-252536" y="1948246"/>
            <a:ext cx="8505327" cy="4341625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l-PL" sz="2200" dirty="0" smtClean="0">
                <a:latin typeface="+mj-lt"/>
              </a:rPr>
              <a:t>	</a:t>
            </a:r>
            <a:r>
              <a:rPr lang="pl-PL" sz="22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Od czego zacząć? </a:t>
            </a:r>
          </a:p>
          <a:p>
            <a:pPr marL="0" indent="0" algn="just">
              <a:buNone/>
            </a:pPr>
            <a:endParaRPr lang="pl-PL" sz="2200" b="1" dirty="0" smtClean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marL="0" indent="0" algn="just">
              <a:buNone/>
            </a:pPr>
            <a:r>
              <a:rPr lang="pl-PL" sz="2200" dirty="0" smtClean="0">
                <a:latin typeface="+mj-lt"/>
              </a:rPr>
              <a:t>	Odkładanie części środków (10%).</a:t>
            </a:r>
          </a:p>
          <a:p>
            <a:pPr marL="0" indent="0" algn="just">
              <a:buNone/>
            </a:pPr>
            <a:r>
              <a:rPr lang="pl-PL" sz="2200" dirty="0" smtClean="0">
                <a:latin typeface="+mj-lt"/>
              </a:rPr>
              <a:t>	Małe codzienne oszczędności.</a:t>
            </a:r>
          </a:p>
          <a:p>
            <a:pPr marL="0" indent="0" algn="just">
              <a:buNone/>
            </a:pPr>
            <a:r>
              <a:rPr lang="pl-PL" sz="2200" dirty="0" smtClean="0">
                <a:latin typeface="+mj-lt"/>
              </a:rPr>
              <a:t>	Rezygnacja z wydatków, które nie są konieczne.</a:t>
            </a:r>
          </a:p>
          <a:p>
            <a:pPr marL="0" indent="0" algn="just">
              <a:buNone/>
            </a:pPr>
            <a:r>
              <a:rPr lang="pl-PL" sz="2200" dirty="0" smtClean="0">
                <a:latin typeface="+mj-lt"/>
              </a:rPr>
              <a:t>	Założenie specjalnego rachunku.</a:t>
            </a:r>
          </a:p>
          <a:p>
            <a:pPr marL="0" indent="0" algn="just">
              <a:buNone/>
            </a:pPr>
            <a:r>
              <a:rPr lang="pl-PL" sz="2200" dirty="0" smtClean="0">
                <a:latin typeface="+mj-lt"/>
              </a:rPr>
              <a:t>	Lokata finansowa.</a:t>
            </a:r>
          </a:p>
          <a:p>
            <a:pPr marL="0" indent="0" algn="just">
              <a:buNone/>
            </a:pPr>
            <a:endParaRPr lang="pl-PL" sz="2200" dirty="0" smtClean="0">
              <a:latin typeface="+mj-lt"/>
            </a:endParaRPr>
          </a:p>
          <a:p>
            <a:pPr marL="0" indent="0" algn="just">
              <a:buNone/>
            </a:pPr>
            <a:endParaRPr lang="pl-PL" sz="2200" dirty="0" smtClean="0">
              <a:latin typeface="+mj-lt"/>
            </a:endParaRPr>
          </a:p>
          <a:p>
            <a:pPr marL="0" indent="0" algn="just">
              <a:buNone/>
            </a:pPr>
            <a:r>
              <a:rPr lang="pl-PL" sz="2200" dirty="0" smtClean="0">
                <a:latin typeface="+mj-lt"/>
              </a:rPr>
              <a:t>	</a:t>
            </a:r>
            <a:endParaRPr lang="pl-PL" sz="2200" dirty="0">
              <a:latin typeface="+mj-lt"/>
            </a:endParaRPr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1569" y="2362480"/>
            <a:ext cx="4138519" cy="3103889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14" name="Pismo odręczne 13"/>
              <p14:cNvContentPartPr/>
              <p14:nvPr/>
            </p14:nvContentPartPr>
            <p14:xfrm>
              <a:off x="398596" y="2887337"/>
              <a:ext cx="267120" cy="1751040"/>
            </p14:xfrm>
          </p:contentPart>
        </mc:Choice>
        <mc:Fallback>
          <p:pic>
            <p:nvPicPr>
              <p:cNvPr id="14" name="Pismo odręczne 13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85276" y="2876897"/>
                <a:ext cx="285840" cy="1774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23" name="Pismo odręczne 22"/>
              <p14:cNvContentPartPr/>
              <p14:nvPr/>
            </p14:nvContentPartPr>
            <p14:xfrm>
              <a:off x="5698516" y="2535977"/>
              <a:ext cx="2330640" cy="2299320"/>
            </p14:xfrm>
          </p:contentPart>
        </mc:Choice>
        <mc:Fallback>
          <p:pic>
            <p:nvPicPr>
              <p:cNvPr id="23" name="Pismo odręczne 22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685916" y="2519417"/>
                <a:ext cx="2359800" cy="2327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18830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215231" y="865363"/>
            <a:ext cx="8784976" cy="1080120"/>
          </a:xfrm>
        </p:spPr>
        <p:txBody>
          <a:bodyPr>
            <a:noAutofit/>
          </a:bodyPr>
          <a:lstStyle/>
          <a:p>
            <a:r>
              <a:rPr lang="pl-PL" sz="4000" b="1" dirty="0" smtClean="0"/>
              <a:t>Instytucje typu „venture </a:t>
            </a:r>
            <a:r>
              <a:rPr lang="pl-PL" sz="4000" b="1" dirty="0" err="1" smtClean="0"/>
              <a:t>capital</a:t>
            </a:r>
            <a:r>
              <a:rPr lang="pl-PL" sz="4000" b="1" dirty="0" smtClean="0"/>
              <a:t>”</a:t>
            </a:r>
            <a:r>
              <a:rPr lang="pl-PL" sz="4000" b="1" dirty="0" smtClean="0"/>
              <a:t/>
            </a:r>
            <a:br>
              <a:rPr lang="pl-PL" sz="4000" b="1" dirty="0" smtClean="0"/>
            </a:br>
            <a:r>
              <a:rPr lang="pl-PL" sz="2200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pl-PL" sz="2200" dirty="0">
                <a:solidFill>
                  <a:schemeClr val="accent1">
                    <a:lumMod val="50000"/>
                  </a:schemeClr>
                </a:solidFill>
              </a:rPr>
            </a:br>
            <a:endParaRPr lang="pl-PL" sz="22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04814" y="1429543"/>
            <a:ext cx="8127584" cy="403682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2200" b="1" dirty="0">
                <a:latin typeface="+mj-lt"/>
              </a:rPr>
              <a:t>	</a:t>
            </a:r>
            <a:endParaRPr lang="pl-PL" sz="2200" b="1" dirty="0" smtClean="0">
              <a:latin typeface="+mj-lt"/>
            </a:endParaRPr>
          </a:p>
          <a:p>
            <a:pPr marL="0" indent="0" algn="just">
              <a:buNone/>
            </a:pPr>
            <a:r>
              <a:rPr lang="pl-PL" sz="2200" b="1" dirty="0" smtClean="0">
                <a:latin typeface="+mj-lt"/>
              </a:rPr>
              <a:t>	</a:t>
            </a:r>
            <a:r>
              <a:rPr lang="pl-PL" sz="22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Venture </a:t>
            </a:r>
            <a:r>
              <a:rPr lang="pl-PL" sz="22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Capital</a:t>
            </a:r>
            <a:r>
              <a:rPr lang="pl-PL" sz="22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 </a:t>
            </a:r>
            <a:r>
              <a:rPr lang="pl-PL" sz="2200" dirty="0">
                <a:latin typeface="+mj-lt"/>
              </a:rPr>
              <a:t>– średnio- i długoterminowy kapitał inwestycyjny charakteryzujący się dużym stopniem ryzyka, ale mogący w przyszłości przynieść wysokie zyski. Jest to forma finansowania innowacyjnych (a przez to obarczonych ryzykiem) projektów inwestycyjnych.</a:t>
            </a:r>
          </a:p>
          <a:p>
            <a:pPr marL="0" indent="0" algn="just">
              <a:buNone/>
            </a:pPr>
            <a:r>
              <a:rPr lang="pl-PL" sz="2200" dirty="0" smtClean="0">
                <a:latin typeface="+mj-lt"/>
              </a:rPr>
              <a:t>	</a:t>
            </a:r>
            <a:r>
              <a:rPr lang="pl-PL" sz="22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Instytucje finansują </a:t>
            </a:r>
            <a:r>
              <a:rPr lang="pl-PL" sz="22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projekty</a:t>
            </a:r>
            <a:r>
              <a:rPr lang="pl-PL" sz="2200" dirty="0">
                <a:latin typeface="+mj-lt"/>
              </a:rPr>
              <a:t>, a w zamian za to w razie dużego sukcesu partycypują w dużej części w zyskach z tego przedsięwzięcia, bądź np. stają się współwłaścicielami firmy (mają 40% bądź więcej kapitału własnego lub posiadają akcje uprzywilejowane firmy).</a:t>
            </a:r>
            <a:endParaRPr lang="pl-PL" sz="2200" b="1" dirty="0">
              <a:effectLst/>
              <a:latin typeface="+mj-lt"/>
            </a:endParaRPr>
          </a:p>
          <a:p>
            <a:pPr marL="0" indent="0" algn="just">
              <a:buNone/>
            </a:pPr>
            <a:r>
              <a:rPr lang="pl-PL" sz="2200" b="1" dirty="0" smtClean="0">
                <a:latin typeface="+mj-lt"/>
              </a:rPr>
              <a:t>		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1214414" y="5715016"/>
            <a:ext cx="678661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latin typeface="+mj-lt"/>
              </a:rPr>
              <a:t>"Wiedza gwarantem sukcesu </a:t>
            </a:r>
          </a:p>
          <a:p>
            <a:pPr algn="ctr"/>
            <a:r>
              <a:rPr lang="pl-PL" sz="1100" b="1" dirty="0" smtClean="0">
                <a:latin typeface="+mj-lt"/>
              </a:rPr>
              <a:t>szkolenie dla mikro i małych przedsiębiorstw</a:t>
            </a:r>
          </a:p>
          <a:p>
            <a:pPr algn="ctr"/>
            <a:r>
              <a:rPr lang="pl-PL" sz="1100" b="1" dirty="0" smtClean="0">
                <a:latin typeface="+mj-lt"/>
              </a:rPr>
              <a:t> z powiatu gnieźnieńskiego„</a:t>
            </a:r>
          </a:p>
          <a:p>
            <a:pPr algn="ctr"/>
            <a:r>
              <a:rPr lang="pl-PL" sz="1400" b="1" dirty="0" smtClean="0">
                <a:latin typeface="+mj-lt"/>
              </a:rPr>
              <a:t>Fundacja Rozwoju Regionalnego „Warmia i Mazury”</a:t>
            </a:r>
            <a:endParaRPr lang="pl-PL" sz="1400" dirty="0" smtClean="0">
              <a:latin typeface="+mj-lt"/>
            </a:endParaRPr>
          </a:p>
          <a:p>
            <a:pPr algn="ctr"/>
            <a:endParaRPr lang="pl-PL" sz="1100" dirty="0"/>
          </a:p>
        </p:txBody>
      </p:sp>
      <p:pic>
        <p:nvPicPr>
          <p:cNvPr id="6" name="Obraz 5" descr="KAPITAL_LUDZKI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-24695" y="5466369"/>
            <a:ext cx="2861886" cy="1391631"/>
          </a:xfrm>
          <a:prstGeom prst="rect">
            <a:avLst/>
          </a:prstGeom>
        </p:spPr>
      </p:pic>
      <p:pic>
        <p:nvPicPr>
          <p:cNvPr id="7" name="Obraz 6"/>
          <p:cNvPicPr/>
          <p:nvPr/>
        </p:nvPicPr>
        <p:blipFill>
          <a:blip r:embed="rId3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5715016"/>
            <a:ext cx="2771800" cy="946562"/>
          </a:xfrm>
          <a:prstGeom prst="rect">
            <a:avLst/>
          </a:prstGeom>
          <a:ln>
            <a:solidFill>
              <a:schemeClr val="bg1"/>
            </a:solidFill>
          </a:ln>
        </p:spPr>
      </p:pic>
      <p:sp>
        <p:nvSpPr>
          <p:cNvPr id="9" name="Symbol zastępczy zawartości 2"/>
          <p:cNvSpPr txBox="1">
            <a:spLocks/>
          </p:cNvSpPr>
          <p:nvPr/>
        </p:nvSpPr>
        <p:spPr>
          <a:xfrm>
            <a:off x="475928" y="1781200"/>
            <a:ext cx="8352927" cy="4341625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Wingdings 2"/>
              <a:buNone/>
            </a:pPr>
            <a:r>
              <a:rPr lang="pl-PL" sz="1800" b="1" dirty="0" smtClean="0">
                <a:latin typeface="+mj-lt"/>
              </a:rPr>
              <a:t>	</a:t>
            </a:r>
            <a:r>
              <a:rPr lang="pl-PL" sz="2200" dirty="0" smtClean="0">
                <a:latin typeface="+mj-lt"/>
              </a:rPr>
              <a:t>	</a:t>
            </a:r>
            <a:endParaRPr lang="pl-PL" sz="2200" dirty="0">
              <a:latin typeface="+mj-lt"/>
            </a:endParaRPr>
          </a:p>
        </p:txBody>
      </p:sp>
      <p:sp>
        <p:nvSpPr>
          <p:cNvPr id="10" name="Symbol zastępczy zawartości 2"/>
          <p:cNvSpPr txBox="1">
            <a:spLocks/>
          </p:cNvSpPr>
          <p:nvPr/>
        </p:nvSpPr>
        <p:spPr>
          <a:xfrm>
            <a:off x="323527" y="1781199"/>
            <a:ext cx="8505327" cy="4341625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l-PL" sz="2200" dirty="0" smtClean="0">
                <a:latin typeface="+mj-lt"/>
              </a:rPr>
              <a:t>	</a:t>
            </a:r>
            <a:endParaRPr lang="pl-PL" sz="2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84095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/>
          </a:bodyPr>
          <a:lstStyle/>
          <a:p>
            <a:r>
              <a:rPr lang="pl-PL" sz="4000" b="1" dirty="0"/>
              <a:t>PO </a:t>
            </a:r>
            <a:r>
              <a:rPr lang="pl-PL" sz="4000" b="1" dirty="0" smtClean="0"/>
              <a:t>Kapitał Ludzki, Działanie 6.2</a:t>
            </a:r>
            <a:endParaRPr lang="pl-PL" sz="4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0" name="pole tekstowe 9"/>
          <p:cNvSpPr txBox="1"/>
          <p:nvPr/>
        </p:nvSpPr>
        <p:spPr>
          <a:xfrm>
            <a:off x="383226" y="1916832"/>
            <a:ext cx="8424936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2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	Wsparcie </a:t>
            </a:r>
            <a:r>
              <a:rPr lang="pl-PL" sz="22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oraz promocja przedsiębiorczości </a:t>
            </a:r>
            <a:r>
              <a:rPr lang="pl-PL" sz="22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i samozatrudnienia</a:t>
            </a:r>
          </a:p>
          <a:p>
            <a:pPr algn="just"/>
            <a:r>
              <a:rPr lang="pl-PL" sz="2200" dirty="0">
                <a:latin typeface="+mj-lt"/>
              </a:rPr>
              <a:t>Działanie pozwala na dofinansowanie projektów szkoleń i doradztwa skierowanych do osób rozpoczynających działalność gospodarczą, a także na przedsięwzięcia promocyjno-informacyjne oraz upowszechniające dobre praktyki z zakresu rozwoju </a:t>
            </a:r>
            <a:r>
              <a:rPr lang="pl-PL" sz="2200" dirty="0" smtClean="0">
                <a:latin typeface="+mj-lt"/>
              </a:rPr>
              <a:t>przedsiębiorczości</a:t>
            </a:r>
          </a:p>
          <a:p>
            <a:pPr algn="just"/>
            <a:r>
              <a:rPr lang="pl-PL" sz="22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	Cel </a:t>
            </a:r>
            <a:endParaRPr lang="pl-PL" sz="22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algn="just"/>
            <a:r>
              <a:rPr lang="pl-PL" sz="2200" dirty="0">
                <a:latin typeface="+mj-lt"/>
              </a:rPr>
              <a:t>Celem działania jest promocja oraz wspieranie inicjatyw i rozwiązań zmierzających do tworzenia nowych miejsc pracy oraz budowy postaw kreatywnych, służących rozwojowi przedsiębiorczości i samozatrudnienia.</a:t>
            </a:r>
          </a:p>
          <a:p>
            <a:pPr algn="just"/>
            <a:endParaRPr lang="pl-PL" sz="22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pic>
        <p:nvPicPr>
          <p:cNvPr id="8" name="Obraz 7" descr="KAPITAL_LUDZKI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5466369"/>
            <a:ext cx="2861886" cy="1391631"/>
          </a:xfrm>
          <a:prstGeom prst="rect">
            <a:avLst/>
          </a:prstGeom>
        </p:spPr>
      </p:pic>
      <p:sp>
        <p:nvSpPr>
          <p:cNvPr id="9" name="pole tekstowe 8"/>
          <p:cNvSpPr txBox="1"/>
          <p:nvPr/>
        </p:nvSpPr>
        <p:spPr>
          <a:xfrm>
            <a:off x="1214414" y="5715016"/>
            <a:ext cx="678661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latin typeface="+mj-lt"/>
              </a:rPr>
              <a:t>"Wiedza gwarantem sukcesu </a:t>
            </a:r>
          </a:p>
          <a:p>
            <a:pPr algn="ctr"/>
            <a:r>
              <a:rPr lang="pl-PL" sz="1100" b="1" dirty="0" smtClean="0">
                <a:latin typeface="+mj-lt"/>
              </a:rPr>
              <a:t>szkolenie dla mikro i małych przedsiębiorstw</a:t>
            </a:r>
          </a:p>
          <a:p>
            <a:pPr algn="ctr"/>
            <a:r>
              <a:rPr lang="pl-PL" sz="1100" b="1" dirty="0" smtClean="0">
                <a:latin typeface="+mj-lt"/>
              </a:rPr>
              <a:t> z powiatu gnieźnieńskiego„</a:t>
            </a:r>
          </a:p>
          <a:p>
            <a:pPr algn="ctr"/>
            <a:r>
              <a:rPr lang="pl-PL" sz="1400" b="1" dirty="0" smtClean="0">
                <a:latin typeface="+mj-lt"/>
              </a:rPr>
              <a:t>Fundacja Rozwoju Regionalnego „Warmia i Mazury”</a:t>
            </a:r>
            <a:endParaRPr lang="pl-PL" sz="1400" dirty="0" smtClean="0">
              <a:latin typeface="+mj-lt"/>
            </a:endParaRPr>
          </a:p>
          <a:p>
            <a:pPr algn="ctr"/>
            <a:endParaRPr lang="pl-PL" sz="1100" dirty="0"/>
          </a:p>
        </p:txBody>
      </p:sp>
      <p:pic>
        <p:nvPicPr>
          <p:cNvPr id="11" name="Obraz 10"/>
          <p:cNvPicPr/>
          <p:nvPr/>
        </p:nvPicPr>
        <p:blipFill>
          <a:blip r:embed="rId3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5715016"/>
            <a:ext cx="2771800" cy="946562"/>
          </a:xfrm>
          <a:prstGeom prst="rect">
            <a:avLst/>
          </a:prstGeom>
          <a:ln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1968884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215231" y="865363"/>
            <a:ext cx="8784976" cy="1080120"/>
          </a:xfrm>
        </p:spPr>
        <p:txBody>
          <a:bodyPr>
            <a:noAutofit/>
          </a:bodyPr>
          <a:lstStyle/>
          <a:p>
            <a:r>
              <a:rPr lang="pl-PL" sz="4000" b="1" dirty="0" smtClean="0"/>
              <a:t>Instytucje typu „venture </a:t>
            </a:r>
            <a:r>
              <a:rPr lang="pl-PL" sz="4000" b="1" dirty="0" err="1" smtClean="0"/>
              <a:t>capital</a:t>
            </a:r>
            <a:r>
              <a:rPr lang="pl-PL" sz="4000" b="1" dirty="0" smtClean="0"/>
              <a:t>”</a:t>
            </a:r>
            <a:r>
              <a:rPr lang="pl-PL" sz="4000" b="1" dirty="0" smtClean="0"/>
              <a:t/>
            </a:r>
            <a:br>
              <a:rPr lang="pl-PL" sz="4000" b="1" dirty="0" smtClean="0"/>
            </a:br>
            <a:r>
              <a:rPr lang="pl-PL" sz="2200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pl-PL" sz="2200" dirty="0">
                <a:solidFill>
                  <a:schemeClr val="accent1">
                    <a:lumMod val="50000"/>
                  </a:schemeClr>
                </a:solidFill>
              </a:rPr>
            </a:br>
            <a:endParaRPr lang="pl-PL" sz="22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04814" y="1124744"/>
            <a:ext cx="8524040" cy="410445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2200" b="1" dirty="0">
                <a:latin typeface="+mj-lt"/>
              </a:rPr>
              <a:t>	</a:t>
            </a:r>
            <a:endParaRPr lang="pl-PL" sz="2200" b="1" dirty="0" smtClean="0">
              <a:latin typeface="+mj-lt"/>
            </a:endParaRPr>
          </a:p>
          <a:p>
            <a:pPr marL="0" indent="0" algn="just">
              <a:buNone/>
            </a:pPr>
            <a:r>
              <a:rPr lang="pl-PL" sz="22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	</a:t>
            </a:r>
            <a:r>
              <a:rPr lang="pl-PL" sz="22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Ważne </a:t>
            </a:r>
            <a:r>
              <a:rPr lang="pl-PL" sz="22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jest przy wyborze instytucji finansującej zwrócenie uwagi na:</a:t>
            </a:r>
          </a:p>
          <a:p>
            <a:pPr lvl="0" algn="just"/>
            <a:r>
              <a:rPr lang="pl-PL" sz="2200" dirty="0">
                <a:latin typeface="+mj-lt"/>
              </a:rPr>
              <a:t>jaką siłę finansową posiada dana instytucja,</a:t>
            </a:r>
          </a:p>
          <a:p>
            <a:pPr lvl="0" algn="just"/>
            <a:r>
              <a:rPr lang="pl-PL" sz="2200" dirty="0">
                <a:latin typeface="+mj-lt"/>
              </a:rPr>
              <a:t>w jakich okolicznościach zechce ona wycofać się z przedsięwzięcia, gdy powiedzie się ono,</a:t>
            </a:r>
          </a:p>
          <a:p>
            <a:pPr lvl="0" algn="just"/>
            <a:r>
              <a:rPr lang="pl-PL" sz="2200" dirty="0">
                <a:latin typeface="+mj-lt"/>
              </a:rPr>
              <a:t>jak duży udział w zyskach chce zdobyć firma VC,</a:t>
            </a:r>
          </a:p>
          <a:p>
            <a:pPr lvl="0" algn="just"/>
            <a:r>
              <a:rPr lang="pl-PL" sz="2200" dirty="0">
                <a:latin typeface="+mj-lt"/>
              </a:rPr>
              <a:t>jakie kontakty ma firma VC na rynku (mogą one być wykorzystane w dalszej działalności projektu),</a:t>
            </a:r>
          </a:p>
          <a:p>
            <a:pPr lvl="0" algn="just"/>
            <a:r>
              <a:rPr lang="pl-PL" sz="2200" dirty="0">
                <a:latin typeface="+mj-lt"/>
              </a:rPr>
              <a:t>jak duży wpływ na firmę chce wywierać instytucja VC, oraz jakich ma specjalistów, którzy mogliby pomóc w zarządzaniu nowo powstałą spółką.</a:t>
            </a:r>
          </a:p>
          <a:p>
            <a:pPr marL="0" indent="0" algn="just">
              <a:buNone/>
            </a:pPr>
            <a:r>
              <a:rPr lang="pl-PL" sz="2200" b="1" dirty="0" smtClean="0">
                <a:latin typeface="+mj-lt"/>
              </a:rPr>
              <a:t>		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1214414" y="5715016"/>
            <a:ext cx="678661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latin typeface="+mj-lt"/>
              </a:rPr>
              <a:t>"Wiedza gwarantem sukcesu </a:t>
            </a:r>
          </a:p>
          <a:p>
            <a:pPr algn="ctr"/>
            <a:r>
              <a:rPr lang="pl-PL" sz="1100" b="1" dirty="0" smtClean="0">
                <a:latin typeface="+mj-lt"/>
              </a:rPr>
              <a:t>szkolenie dla mikro i małych przedsiębiorstw</a:t>
            </a:r>
          </a:p>
          <a:p>
            <a:pPr algn="ctr"/>
            <a:r>
              <a:rPr lang="pl-PL" sz="1100" b="1" dirty="0" smtClean="0">
                <a:latin typeface="+mj-lt"/>
              </a:rPr>
              <a:t> z powiatu gnieźnieńskiego„</a:t>
            </a:r>
          </a:p>
          <a:p>
            <a:pPr algn="ctr"/>
            <a:r>
              <a:rPr lang="pl-PL" sz="1400" b="1" dirty="0" smtClean="0">
                <a:latin typeface="+mj-lt"/>
              </a:rPr>
              <a:t>Fundacja Rozwoju Regionalnego „Warmia i Mazury”</a:t>
            </a:r>
            <a:endParaRPr lang="pl-PL" sz="1400" dirty="0" smtClean="0">
              <a:latin typeface="+mj-lt"/>
            </a:endParaRPr>
          </a:p>
          <a:p>
            <a:pPr algn="ctr"/>
            <a:endParaRPr lang="pl-PL" sz="1100" dirty="0"/>
          </a:p>
        </p:txBody>
      </p:sp>
      <p:pic>
        <p:nvPicPr>
          <p:cNvPr id="6" name="Obraz 5" descr="KAPITAL_LUDZKI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-24695" y="5466369"/>
            <a:ext cx="2861886" cy="1391631"/>
          </a:xfrm>
          <a:prstGeom prst="rect">
            <a:avLst/>
          </a:prstGeom>
        </p:spPr>
      </p:pic>
      <p:pic>
        <p:nvPicPr>
          <p:cNvPr id="7" name="Obraz 6"/>
          <p:cNvPicPr/>
          <p:nvPr/>
        </p:nvPicPr>
        <p:blipFill>
          <a:blip r:embed="rId3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5715016"/>
            <a:ext cx="2771800" cy="946562"/>
          </a:xfrm>
          <a:prstGeom prst="rect">
            <a:avLst/>
          </a:prstGeom>
          <a:ln>
            <a:solidFill>
              <a:schemeClr val="bg1"/>
            </a:solidFill>
          </a:ln>
        </p:spPr>
      </p:pic>
      <p:sp>
        <p:nvSpPr>
          <p:cNvPr id="10" name="Symbol zastępczy zawartości 2"/>
          <p:cNvSpPr txBox="1">
            <a:spLocks/>
          </p:cNvSpPr>
          <p:nvPr/>
        </p:nvSpPr>
        <p:spPr>
          <a:xfrm>
            <a:off x="323527" y="1781199"/>
            <a:ext cx="8505327" cy="4341625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pl-PL" sz="2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5186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4916" y="1124744"/>
            <a:ext cx="8229600" cy="2016224"/>
          </a:xfrm>
        </p:spPr>
        <p:txBody>
          <a:bodyPr>
            <a:noAutofit/>
          </a:bodyPr>
          <a:lstStyle/>
          <a:p>
            <a:r>
              <a:rPr lang="pl-PL" sz="1800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pl-PL" sz="18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pl-PL" sz="1800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pl-PL" sz="18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pl-PL" sz="1800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pl-PL" sz="18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pl-PL" sz="1800" b="1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pl-PL" sz="18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pl-PL" sz="1800" dirty="0">
                <a:solidFill>
                  <a:schemeClr val="accent1">
                    <a:lumMod val="50000"/>
                  </a:schemeClr>
                </a:solidFill>
              </a:rPr>
              <a:t> Projekt </a:t>
            </a:r>
            <a:br>
              <a:rPr lang="pl-PL" sz="18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pl-PL" sz="1800" dirty="0">
                <a:solidFill>
                  <a:schemeClr val="accent1">
                    <a:lumMod val="50000"/>
                  </a:schemeClr>
                </a:solidFill>
              </a:rPr>
              <a:t>„Wiedza gwarantem sukcesu – szkolenie dla mikro i małych przedsiębiorstw z powiatu </a:t>
            </a:r>
            <a:r>
              <a:rPr lang="pl-PL" sz="1800" dirty="0" smtClean="0">
                <a:solidFill>
                  <a:schemeClr val="accent1">
                    <a:lumMod val="50000"/>
                  </a:schemeClr>
                </a:solidFill>
              </a:rPr>
              <a:t>gnieźnieńskiego” jest </a:t>
            </a:r>
            <a:r>
              <a:rPr lang="pl-PL" sz="1800" dirty="0">
                <a:solidFill>
                  <a:schemeClr val="accent1">
                    <a:lumMod val="50000"/>
                  </a:schemeClr>
                </a:solidFill>
              </a:rPr>
              <a:t>współfinansowany przez Unię Europejską w ramach Europejskiego Funduszu Społecznego. </a:t>
            </a:r>
            <a:br>
              <a:rPr lang="pl-PL" sz="18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pl-PL" sz="1800" dirty="0">
                <a:solidFill>
                  <a:schemeClr val="accent1">
                    <a:lumMod val="50000"/>
                  </a:schemeClr>
                </a:solidFill>
              </a:rPr>
              <a:t>Projekt jest realizowany w ramach umowy podpisanej z Wojewódzkim Urzędem Pracy w Poznaniu.</a:t>
            </a:r>
            <a:br>
              <a:rPr lang="pl-PL" sz="1800" dirty="0">
                <a:solidFill>
                  <a:schemeClr val="accent1">
                    <a:lumMod val="50000"/>
                  </a:schemeClr>
                </a:solidFill>
              </a:rPr>
            </a:br>
            <a:endParaRPr lang="pl-PL" sz="1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5" name="Obraz 4" descr="KAPITAL_LUDZKI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5466369"/>
            <a:ext cx="2861886" cy="1391631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1214414" y="5715016"/>
            <a:ext cx="678661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latin typeface="+mj-lt"/>
              </a:rPr>
              <a:t>"Wiedza gwarantem sukcesu </a:t>
            </a:r>
          </a:p>
          <a:p>
            <a:pPr algn="ctr"/>
            <a:r>
              <a:rPr lang="pl-PL" sz="1100" b="1" dirty="0" smtClean="0">
                <a:latin typeface="+mj-lt"/>
              </a:rPr>
              <a:t>szkolenie dla mikro i małych przedsiębiorstw</a:t>
            </a:r>
          </a:p>
          <a:p>
            <a:pPr algn="ctr"/>
            <a:r>
              <a:rPr lang="pl-PL" sz="1100" b="1" dirty="0" smtClean="0">
                <a:latin typeface="+mj-lt"/>
              </a:rPr>
              <a:t> z powiatu gnieźnieńskiego„</a:t>
            </a:r>
          </a:p>
          <a:p>
            <a:pPr algn="ctr"/>
            <a:r>
              <a:rPr lang="pl-PL" sz="1400" b="1" dirty="0" smtClean="0">
                <a:latin typeface="+mj-lt"/>
              </a:rPr>
              <a:t>Fundacja Rozwoju Regionalnego „Warmia i Mazury”</a:t>
            </a:r>
            <a:endParaRPr lang="pl-PL" sz="1400" dirty="0" smtClean="0">
              <a:latin typeface="+mj-lt"/>
            </a:endParaRPr>
          </a:p>
          <a:p>
            <a:pPr algn="ctr"/>
            <a:endParaRPr lang="pl-PL" sz="1100" dirty="0"/>
          </a:p>
        </p:txBody>
      </p:sp>
      <p:pic>
        <p:nvPicPr>
          <p:cNvPr id="7" name="Obraz 6"/>
          <p:cNvPicPr/>
          <p:nvPr/>
        </p:nvPicPr>
        <p:blipFill>
          <a:blip r:embed="rId3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5715016"/>
            <a:ext cx="2771800" cy="946562"/>
          </a:xfrm>
          <a:prstGeom prst="rect">
            <a:avLst/>
          </a:prstGeom>
          <a:ln>
            <a:solidFill>
              <a:schemeClr val="bg1"/>
            </a:solidFill>
          </a:ln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9" name="Pismo odręczne 28"/>
              <p14:cNvContentPartPr/>
              <p14:nvPr/>
            </p14:nvContentPartPr>
            <p14:xfrm>
              <a:off x="4499716" y="3789137"/>
              <a:ext cx="4017600" cy="1637640"/>
            </p14:xfrm>
          </p:contentPart>
        </mc:Choice>
        <mc:Fallback>
          <p:pic>
            <p:nvPicPr>
              <p:cNvPr id="29" name="Pismo odręczne 28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490356" y="3782297"/>
                <a:ext cx="4030920" cy="1655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24461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446856" y="658632"/>
            <a:ext cx="8229600" cy="938962"/>
          </a:xfrm>
        </p:spPr>
        <p:txBody>
          <a:bodyPr>
            <a:normAutofit fontScale="90000"/>
          </a:bodyPr>
          <a:lstStyle/>
          <a:p>
            <a:r>
              <a:rPr lang="pl-PL" sz="4400" b="1" dirty="0"/>
              <a:t>PO KL 6.2 </a:t>
            </a:r>
            <a:r>
              <a:rPr lang="pl-PL" sz="4400" b="1" dirty="0" smtClean="0"/>
              <a:t/>
            </a:r>
            <a:br>
              <a:rPr lang="pl-PL" sz="4400" b="1" dirty="0" smtClean="0"/>
            </a:br>
            <a:r>
              <a:rPr lang="pl-PL" sz="2400" dirty="0" smtClean="0"/>
              <a:t>Wsparcie </a:t>
            </a:r>
            <a:r>
              <a:rPr lang="pl-PL" sz="2400" dirty="0"/>
              <a:t>oraz promocja przedsiębiorczości i samozatrudnienia</a:t>
            </a:r>
            <a:endParaRPr lang="pl-PL" sz="2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0" name="pole tekstowe 9"/>
          <p:cNvSpPr txBox="1"/>
          <p:nvPr/>
        </p:nvSpPr>
        <p:spPr>
          <a:xfrm>
            <a:off x="251520" y="1613236"/>
            <a:ext cx="842493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200" dirty="0" smtClean="0">
                <a:latin typeface="+mj-lt"/>
              </a:rPr>
              <a:t>	</a:t>
            </a:r>
            <a:r>
              <a:rPr lang="pl-PL" sz="22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Przeznaczenie </a:t>
            </a:r>
            <a:endParaRPr lang="pl-PL" sz="22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algn="just"/>
            <a:r>
              <a:rPr lang="pl-PL" sz="2200" dirty="0" smtClean="0">
                <a:latin typeface="+mj-lt"/>
              </a:rPr>
              <a:t>	Dofinansowanie </a:t>
            </a:r>
            <a:r>
              <a:rPr lang="pl-PL" sz="2200" dirty="0">
                <a:latin typeface="+mj-lt"/>
              </a:rPr>
              <a:t>dla projektów obejmujących pomoc merytoryczno-doradczą dla osób planujących rozpoczęcie działalności gospodarczej. Uczestnicy projektów przechodzą szkolenia z zakresu zakładania i prowadzenia własnej działalności (zagadnienia prawne, księgowość, rozliczenia, podatki), tworzenia biznesplanów, podstaw nowoczesnego public relations i marketingu. Następnie, po rejestracji działalności, mogą skorzystać ze wsparcia finansowego (dotacja sięgająca 40 tys. zł i comiesięczne wsparcie pomostowe w kwocie nie większej niż równowartość minimalnego wynagrodzenia wypłacane maksymalnie przez 1 rok.</a:t>
            </a:r>
          </a:p>
          <a:p>
            <a:pPr algn="just"/>
            <a:endParaRPr lang="pl-PL" sz="2200" dirty="0">
              <a:latin typeface="+mj-lt"/>
            </a:endParaRPr>
          </a:p>
        </p:txBody>
      </p:sp>
      <p:pic>
        <p:nvPicPr>
          <p:cNvPr id="8" name="Obraz 7" descr="KAPITAL_LUDZKI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5466369"/>
            <a:ext cx="2861886" cy="1391631"/>
          </a:xfrm>
          <a:prstGeom prst="rect">
            <a:avLst/>
          </a:prstGeom>
        </p:spPr>
      </p:pic>
      <p:sp>
        <p:nvSpPr>
          <p:cNvPr id="9" name="pole tekstowe 8"/>
          <p:cNvSpPr txBox="1"/>
          <p:nvPr/>
        </p:nvSpPr>
        <p:spPr>
          <a:xfrm>
            <a:off x="1214414" y="5715016"/>
            <a:ext cx="678661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latin typeface="+mj-lt"/>
              </a:rPr>
              <a:t>"Wiedza gwarantem sukcesu </a:t>
            </a:r>
          </a:p>
          <a:p>
            <a:pPr algn="ctr"/>
            <a:r>
              <a:rPr lang="pl-PL" sz="1100" b="1" dirty="0" smtClean="0">
                <a:latin typeface="+mj-lt"/>
              </a:rPr>
              <a:t>szkolenie dla mikro i małych przedsiębiorstw</a:t>
            </a:r>
          </a:p>
          <a:p>
            <a:pPr algn="ctr"/>
            <a:r>
              <a:rPr lang="pl-PL" sz="1100" b="1" dirty="0" smtClean="0">
                <a:latin typeface="+mj-lt"/>
              </a:rPr>
              <a:t> z powiatu gnieźnieńskiego„</a:t>
            </a:r>
          </a:p>
          <a:p>
            <a:pPr algn="ctr"/>
            <a:r>
              <a:rPr lang="pl-PL" sz="1400" b="1" dirty="0" smtClean="0">
                <a:latin typeface="+mj-lt"/>
              </a:rPr>
              <a:t>Fundacja Rozwoju Regionalnego „Warmia i Mazury”</a:t>
            </a:r>
            <a:endParaRPr lang="pl-PL" sz="1400" dirty="0" smtClean="0">
              <a:latin typeface="+mj-lt"/>
            </a:endParaRPr>
          </a:p>
          <a:p>
            <a:pPr algn="ctr"/>
            <a:endParaRPr lang="pl-PL" sz="1100" dirty="0"/>
          </a:p>
        </p:txBody>
      </p:sp>
      <p:pic>
        <p:nvPicPr>
          <p:cNvPr id="11" name="Obraz 10"/>
          <p:cNvPicPr/>
          <p:nvPr/>
        </p:nvPicPr>
        <p:blipFill>
          <a:blip r:embed="rId3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5715016"/>
            <a:ext cx="2771800" cy="946562"/>
          </a:xfrm>
          <a:prstGeom prst="rect">
            <a:avLst/>
          </a:prstGeom>
          <a:ln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3378028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446856" y="658632"/>
            <a:ext cx="8229600" cy="938962"/>
          </a:xfrm>
        </p:spPr>
        <p:txBody>
          <a:bodyPr>
            <a:normAutofit fontScale="90000"/>
          </a:bodyPr>
          <a:lstStyle/>
          <a:p>
            <a:r>
              <a:rPr lang="pl-PL" sz="4400" b="1" dirty="0"/>
              <a:t>PO KL 6.2 </a:t>
            </a:r>
            <a:r>
              <a:rPr lang="pl-PL" sz="4400" b="1" dirty="0" smtClean="0"/>
              <a:t/>
            </a:r>
            <a:br>
              <a:rPr lang="pl-PL" sz="4400" b="1" dirty="0" smtClean="0"/>
            </a:br>
            <a:r>
              <a:rPr lang="pl-PL" sz="2400" dirty="0" smtClean="0"/>
              <a:t>Wsparcie </a:t>
            </a:r>
            <a:r>
              <a:rPr lang="pl-PL" sz="2400" dirty="0"/>
              <a:t>oraz promocja przedsiębiorczości i samozatrudnienia</a:t>
            </a:r>
            <a:endParaRPr lang="pl-PL" sz="2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28616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200" b="1" dirty="0">
                <a:latin typeface="+mj-lt"/>
              </a:rPr>
              <a:t>	</a:t>
            </a:r>
            <a:r>
              <a:rPr lang="pl-PL" sz="22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Beneficjenci</a:t>
            </a:r>
            <a:endParaRPr lang="pl-PL" sz="22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marL="0" indent="0" algn="just">
              <a:buNone/>
            </a:pPr>
            <a:r>
              <a:rPr lang="pl-PL" sz="2200" dirty="0" smtClean="0">
                <a:latin typeface="+mj-lt"/>
              </a:rPr>
              <a:t>	O </a:t>
            </a:r>
            <a:r>
              <a:rPr lang="pl-PL" sz="2200" dirty="0">
                <a:latin typeface="+mj-lt"/>
              </a:rPr>
              <a:t>wsparcie na realizację projektu mogą się ubiegać wszystkie podmioty z wyłączeniem powiatowych urzędów pracy oraz osób fizycznych (nie dotyczy osób prowadzących działalność oświatową). Następnie wybrane instytucje dokonują rekrutacji kandydatów do swoich projektów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1214414" y="5715016"/>
            <a:ext cx="678661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latin typeface="+mj-lt"/>
              </a:rPr>
              <a:t>"Wiedza gwarantem sukcesu </a:t>
            </a:r>
          </a:p>
          <a:p>
            <a:pPr algn="ctr"/>
            <a:r>
              <a:rPr lang="pl-PL" sz="1100" b="1" dirty="0" smtClean="0">
                <a:latin typeface="+mj-lt"/>
              </a:rPr>
              <a:t>szkolenie dla mikro i małych przedsiębiorstw</a:t>
            </a:r>
          </a:p>
          <a:p>
            <a:pPr algn="ctr"/>
            <a:r>
              <a:rPr lang="pl-PL" sz="1100" b="1" dirty="0" smtClean="0">
                <a:latin typeface="+mj-lt"/>
              </a:rPr>
              <a:t> z powiatu gnieźnieńskiego„</a:t>
            </a:r>
          </a:p>
          <a:p>
            <a:pPr algn="ctr"/>
            <a:r>
              <a:rPr lang="pl-PL" sz="1400" b="1" dirty="0" smtClean="0">
                <a:latin typeface="+mj-lt"/>
              </a:rPr>
              <a:t>Fundacja Rozwoju Regionalnego „Warmia i Mazury”</a:t>
            </a:r>
            <a:endParaRPr lang="pl-PL" sz="1400" dirty="0" smtClean="0">
              <a:latin typeface="+mj-lt"/>
            </a:endParaRPr>
          </a:p>
          <a:p>
            <a:pPr algn="ctr"/>
            <a:endParaRPr lang="pl-PL" sz="1100" dirty="0"/>
          </a:p>
        </p:txBody>
      </p:sp>
      <p:pic>
        <p:nvPicPr>
          <p:cNvPr id="6" name="Obraz 5" descr="KAPITAL_LUDZKI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5466369"/>
            <a:ext cx="2861886" cy="1391631"/>
          </a:xfrm>
          <a:prstGeom prst="rect">
            <a:avLst/>
          </a:prstGeom>
        </p:spPr>
      </p:pic>
      <p:pic>
        <p:nvPicPr>
          <p:cNvPr id="7" name="Obraz 6"/>
          <p:cNvPicPr/>
          <p:nvPr/>
        </p:nvPicPr>
        <p:blipFill>
          <a:blip r:embed="rId3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5715016"/>
            <a:ext cx="2771800" cy="946562"/>
          </a:xfrm>
          <a:prstGeom prst="rect">
            <a:avLst/>
          </a:prstGeom>
          <a:ln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491018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446856" y="658632"/>
            <a:ext cx="8229600" cy="938962"/>
          </a:xfrm>
        </p:spPr>
        <p:txBody>
          <a:bodyPr>
            <a:normAutofit fontScale="90000"/>
          </a:bodyPr>
          <a:lstStyle/>
          <a:p>
            <a:r>
              <a:rPr lang="pl-PL" sz="4400" b="1" dirty="0"/>
              <a:t>PO KL 6.2 </a:t>
            </a:r>
            <a:r>
              <a:rPr lang="pl-PL" sz="4400" b="1" dirty="0" smtClean="0"/>
              <a:t/>
            </a:r>
            <a:br>
              <a:rPr lang="pl-PL" sz="4400" b="1" dirty="0" smtClean="0"/>
            </a:br>
            <a:r>
              <a:rPr lang="pl-PL" sz="2400" dirty="0" smtClean="0"/>
              <a:t>Wsparcie </a:t>
            </a:r>
            <a:r>
              <a:rPr lang="pl-PL" sz="2400" dirty="0"/>
              <a:t>oraz promocja przedsiębiorczości i samozatrudnienia</a:t>
            </a:r>
            <a:endParaRPr lang="pl-PL" sz="2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316835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2200" b="1" dirty="0">
                <a:latin typeface="+mj-lt"/>
              </a:rPr>
              <a:t>	</a:t>
            </a:r>
            <a:r>
              <a:rPr lang="pl-PL" sz="22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Grupa docelowa</a:t>
            </a:r>
            <a:endParaRPr lang="pl-PL" sz="22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marL="0" indent="0" algn="just">
              <a:buNone/>
            </a:pPr>
            <a:r>
              <a:rPr lang="pl-PL" sz="2200" dirty="0" smtClean="0">
                <a:latin typeface="+mj-lt"/>
              </a:rPr>
              <a:t>	</a:t>
            </a:r>
            <a:r>
              <a:rPr lang="pl-PL" sz="1600" dirty="0" smtClean="0">
                <a:latin typeface="+mj-lt"/>
              </a:rPr>
              <a:t>O </a:t>
            </a:r>
            <a:r>
              <a:rPr lang="pl-PL" sz="1600" dirty="0">
                <a:latin typeface="+mj-lt"/>
              </a:rPr>
              <a:t>uczestnictwo w projektach mogą się starać wszystkie osoby fizyczne, w szczególności:</a:t>
            </a:r>
          </a:p>
          <a:p>
            <a:pPr lvl="0" algn="just"/>
            <a:r>
              <a:rPr lang="pl-PL" sz="1600" dirty="0">
                <a:latin typeface="+mj-lt"/>
              </a:rPr>
              <a:t>długotrwale bezrobotne (powyżej 12 miesięcy w ciągu ostatnich 2 lat),</a:t>
            </a:r>
          </a:p>
          <a:p>
            <a:pPr lvl="0" algn="just"/>
            <a:r>
              <a:rPr lang="pl-PL" sz="1600" dirty="0">
                <a:latin typeface="+mj-lt"/>
              </a:rPr>
              <a:t>do 25. roku życia,</a:t>
            </a:r>
          </a:p>
          <a:p>
            <a:pPr lvl="0" algn="just"/>
            <a:r>
              <a:rPr lang="pl-PL" sz="1600" dirty="0">
                <a:latin typeface="+mj-lt"/>
              </a:rPr>
              <a:t>po 45. roku życia,</a:t>
            </a:r>
          </a:p>
          <a:p>
            <a:pPr lvl="0" algn="just"/>
            <a:r>
              <a:rPr lang="pl-PL" sz="1600" dirty="0">
                <a:latin typeface="+mj-lt"/>
              </a:rPr>
              <a:t>niepełnosprawne,</a:t>
            </a:r>
          </a:p>
          <a:p>
            <a:pPr lvl="0" algn="just"/>
            <a:r>
              <a:rPr lang="pl-PL" sz="1600" dirty="0">
                <a:latin typeface="+mj-lt"/>
              </a:rPr>
              <a:t>zamieszkujące obszary wiejskie i miejsko-wiejskie (do 25 tys. mieszkańców),</a:t>
            </a:r>
          </a:p>
          <a:p>
            <a:pPr lvl="0" algn="just"/>
            <a:r>
              <a:rPr lang="pl-PL" sz="1600" dirty="0">
                <a:latin typeface="+mj-lt"/>
              </a:rPr>
              <a:t>kobiety, zwłaszcza matki samotnie wychowujące dzieci, kobiety powracające lub wchodzące po raz pierwszy na rynek pracy.</a:t>
            </a:r>
          </a:p>
          <a:p>
            <a:pPr marL="0" indent="0" algn="just">
              <a:buNone/>
            </a:pPr>
            <a:r>
              <a:rPr lang="pl-PL" sz="1600" dirty="0" smtClean="0">
                <a:latin typeface="+mj-lt"/>
              </a:rPr>
              <a:t>	</a:t>
            </a:r>
            <a:r>
              <a:rPr lang="pl-PL" sz="16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Kryterium </a:t>
            </a:r>
            <a:r>
              <a:rPr lang="pl-PL" sz="16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wykluczającym </a:t>
            </a:r>
            <a:r>
              <a:rPr lang="pl-PL" sz="1600" dirty="0">
                <a:latin typeface="+mj-lt"/>
              </a:rPr>
              <a:t>jest prowadzenie własnej działalności (firmy) w ciągu ostatnich 12 miesięcy. Zwykle nabór do projektu łączy się z rozmową kwalifikacyjną, czasem z testem.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1214414" y="5715016"/>
            <a:ext cx="678661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latin typeface="+mj-lt"/>
              </a:rPr>
              <a:t>"Wiedza gwarantem sukcesu </a:t>
            </a:r>
          </a:p>
          <a:p>
            <a:pPr algn="ctr"/>
            <a:r>
              <a:rPr lang="pl-PL" sz="1100" b="1" dirty="0" smtClean="0">
                <a:latin typeface="+mj-lt"/>
              </a:rPr>
              <a:t>szkolenie dla mikro i małych przedsiębiorstw</a:t>
            </a:r>
          </a:p>
          <a:p>
            <a:pPr algn="ctr"/>
            <a:r>
              <a:rPr lang="pl-PL" sz="1100" b="1" dirty="0" smtClean="0">
                <a:latin typeface="+mj-lt"/>
              </a:rPr>
              <a:t> z powiatu gnieźnieńskiego„</a:t>
            </a:r>
          </a:p>
          <a:p>
            <a:pPr algn="ctr"/>
            <a:r>
              <a:rPr lang="pl-PL" sz="1400" b="1" dirty="0" smtClean="0">
                <a:latin typeface="+mj-lt"/>
              </a:rPr>
              <a:t>Fundacja Rozwoju Regionalnego „Warmia i Mazury”</a:t>
            </a:r>
            <a:endParaRPr lang="pl-PL" sz="1400" dirty="0" smtClean="0">
              <a:latin typeface="+mj-lt"/>
            </a:endParaRPr>
          </a:p>
          <a:p>
            <a:pPr algn="ctr"/>
            <a:endParaRPr lang="pl-PL" sz="1100" dirty="0"/>
          </a:p>
        </p:txBody>
      </p:sp>
      <p:pic>
        <p:nvPicPr>
          <p:cNvPr id="6" name="Obraz 5" descr="KAPITAL_LUDZKI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-24695" y="5466369"/>
            <a:ext cx="2861886" cy="1391631"/>
          </a:xfrm>
          <a:prstGeom prst="rect">
            <a:avLst/>
          </a:prstGeom>
        </p:spPr>
      </p:pic>
      <p:pic>
        <p:nvPicPr>
          <p:cNvPr id="7" name="Obraz 6"/>
          <p:cNvPicPr/>
          <p:nvPr/>
        </p:nvPicPr>
        <p:blipFill>
          <a:blip r:embed="rId3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5715016"/>
            <a:ext cx="2771800" cy="946562"/>
          </a:xfrm>
          <a:prstGeom prst="rect">
            <a:avLst/>
          </a:prstGeom>
          <a:ln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1376311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492919" y="764704"/>
            <a:ext cx="8229600" cy="938962"/>
          </a:xfrm>
        </p:spPr>
        <p:txBody>
          <a:bodyPr>
            <a:noAutofit/>
          </a:bodyPr>
          <a:lstStyle/>
          <a:p>
            <a:r>
              <a:rPr lang="pl-PL" sz="4000" b="1" dirty="0"/>
              <a:t>PO </a:t>
            </a:r>
            <a:r>
              <a:rPr lang="pl-PL" sz="4000" b="1" dirty="0" smtClean="0"/>
              <a:t>Innowacyjna Gospodarka, </a:t>
            </a:r>
            <a:br>
              <a:rPr lang="pl-PL" sz="4000" b="1" dirty="0" smtClean="0"/>
            </a:br>
            <a:r>
              <a:rPr lang="pl-PL" sz="4000" b="1" dirty="0" smtClean="0"/>
              <a:t>Działanie 3.1</a:t>
            </a:r>
            <a:endParaRPr lang="pl-PL" sz="4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92919" y="1844824"/>
            <a:ext cx="8229600" cy="316835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22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	Inicjowanie </a:t>
            </a:r>
            <a:r>
              <a:rPr lang="pl-PL" sz="22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działalności </a:t>
            </a:r>
            <a:r>
              <a:rPr lang="pl-PL" sz="22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innowacyjnej</a:t>
            </a:r>
          </a:p>
          <a:p>
            <a:pPr marL="0" indent="0" algn="just">
              <a:buNone/>
            </a:pPr>
            <a:r>
              <a:rPr lang="pl-PL" sz="2200" dirty="0" smtClean="0">
                <a:latin typeface="+mj-lt"/>
              </a:rPr>
              <a:t>	Dofinansowanie </a:t>
            </a:r>
            <a:r>
              <a:rPr lang="pl-PL" sz="2200" dirty="0">
                <a:latin typeface="+mj-lt"/>
              </a:rPr>
              <a:t>na projekty przyczyniające się do zwiększenie liczby przedsiębiorstw działających w oparciu o innowacyjne rozwiązania, w tym </a:t>
            </a:r>
            <a:r>
              <a:rPr lang="pl-PL" sz="2200" dirty="0" err="1">
                <a:latin typeface="+mj-lt"/>
              </a:rPr>
              <a:t>spin</a:t>
            </a:r>
            <a:r>
              <a:rPr lang="pl-PL" sz="2200" dirty="0">
                <a:latin typeface="+mj-lt"/>
              </a:rPr>
              <a:t> </a:t>
            </a:r>
            <a:r>
              <a:rPr lang="pl-PL" sz="2200" dirty="0" err="1">
                <a:latin typeface="+mj-lt"/>
              </a:rPr>
              <a:t>offów</a:t>
            </a:r>
            <a:r>
              <a:rPr lang="pl-PL" sz="2200" dirty="0">
                <a:latin typeface="+mj-lt"/>
              </a:rPr>
              <a:t>. </a:t>
            </a:r>
            <a:endParaRPr lang="pl-PL" sz="2200" dirty="0" smtClean="0">
              <a:latin typeface="+mj-lt"/>
            </a:endParaRPr>
          </a:p>
          <a:p>
            <a:pPr marL="0" indent="0" algn="just">
              <a:buNone/>
            </a:pPr>
            <a:r>
              <a:rPr lang="pl-PL" sz="2200" dirty="0">
                <a:latin typeface="+mj-lt"/>
              </a:rPr>
              <a:t>	</a:t>
            </a:r>
            <a:r>
              <a:rPr lang="pl-PL" sz="2200" dirty="0" smtClean="0">
                <a:latin typeface="+mj-lt"/>
              </a:rPr>
              <a:t>Wsparcie </a:t>
            </a:r>
            <a:r>
              <a:rPr lang="pl-PL" sz="2200" dirty="0">
                <a:latin typeface="+mj-lt"/>
              </a:rPr>
              <a:t>poprzez doradztwo w zakresie tworzenia przedsiębiorstw, udostępnienie infrastruktury i usług niezbędnych dla nowopowstałych przedsiębiorstw oraz zasilenia finansowego nowopowstałego przedsiębiorcy. Realizacja działania obejmuje wybór instytucji, które będą udzielały dwuetapowego wsparcia powstającym innowacyjnym firmom.</a:t>
            </a:r>
          </a:p>
          <a:p>
            <a:pPr marL="0" indent="0" algn="just">
              <a:buNone/>
            </a:pPr>
            <a:endParaRPr lang="pl-PL" sz="2200" b="1" dirty="0">
              <a:solidFill>
                <a:schemeClr val="accent3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1214414" y="5715016"/>
            <a:ext cx="678661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latin typeface="+mj-lt"/>
              </a:rPr>
              <a:t>"Wiedza gwarantem sukcesu </a:t>
            </a:r>
          </a:p>
          <a:p>
            <a:pPr algn="ctr"/>
            <a:r>
              <a:rPr lang="pl-PL" sz="1100" b="1" dirty="0" smtClean="0">
                <a:latin typeface="+mj-lt"/>
              </a:rPr>
              <a:t>szkolenie dla mikro i małych przedsiębiorstw</a:t>
            </a:r>
          </a:p>
          <a:p>
            <a:pPr algn="ctr"/>
            <a:r>
              <a:rPr lang="pl-PL" sz="1100" b="1" dirty="0" smtClean="0">
                <a:latin typeface="+mj-lt"/>
              </a:rPr>
              <a:t> z powiatu gnieźnieńskiego„</a:t>
            </a:r>
          </a:p>
          <a:p>
            <a:pPr algn="ctr"/>
            <a:r>
              <a:rPr lang="pl-PL" sz="1400" b="1" dirty="0" smtClean="0">
                <a:latin typeface="+mj-lt"/>
              </a:rPr>
              <a:t>Fundacja Rozwoju Regionalnego „Warmia i Mazury”</a:t>
            </a:r>
            <a:endParaRPr lang="pl-PL" sz="1400" dirty="0" smtClean="0">
              <a:latin typeface="+mj-lt"/>
            </a:endParaRPr>
          </a:p>
          <a:p>
            <a:pPr algn="ctr"/>
            <a:endParaRPr lang="pl-PL" sz="1100" dirty="0"/>
          </a:p>
        </p:txBody>
      </p:sp>
      <p:pic>
        <p:nvPicPr>
          <p:cNvPr id="6" name="Obraz 5" descr="KAPITAL_LUDZKI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-24695" y="5466369"/>
            <a:ext cx="2861886" cy="1391631"/>
          </a:xfrm>
          <a:prstGeom prst="rect">
            <a:avLst/>
          </a:prstGeom>
        </p:spPr>
      </p:pic>
      <p:pic>
        <p:nvPicPr>
          <p:cNvPr id="7" name="Obraz 6"/>
          <p:cNvPicPr/>
          <p:nvPr/>
        </p:nvPicPr>
        <p:blipFill>
          <a:blip r:embed="rId3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5715016"/>
            <a:ext cx="2771800" cy="946562"/>
          </a:xfrm>
          <a:prstGeom prst="rect">
            <a:avLst/>
          </a:prstGeom>
          <a:ln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330380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492919" y="764704"/>
            <a:ext cx="8229600" cy="1008112"/>
          </a:xfrm>
        </p:spPr>
        <p:txBody>
          <a:bodyPr>
            <a:noAutofit/>
          </a:bodyPr>
          <a:lstStyle/>
          <a:p>
            <a:r>
              <a:rPr lang="pl-PL" sz="4000" b="1" dirty="0"/>
              <a:t>PO </a:t>
            </a:r>
            <a:r>
              <a:rPr lang="pl-PL" sz="4000" b="1" dirty="0" smtClean="0"/>
              <a:t>IG 3.1</a:t>
            </a:r>
            <a:br>
              <a:rPr lang="pl-PL" sz="4000" b="1" dirty="0" smtClean="0"/>
            </a:br>
            <a:r>
              <a:rPr lang="pl-PL" sz="2200" dirty="0">
                <a:solidFill>
                  <a:schemeClr val="accent1">
                    <a:lumMod val="50000"/>
                  </a:schemeClr>
                </a:solidFill>
              </a:rPr>
              <a:t>Inicjowanie działalności innowacyjnej</a:t>
            </a:r>
            <a:br>
              <a:rPr lang="pl-PL" sz="2200" dirty="0">
                <a:solidFill>
                  <a:schemeClr val="accent1">
                    <a:lumMod val="50000"/>
                  </a:schemeClr>
                </a:solidFill>
              </a:rPr>
            </a:br>
            <a:endParaRPr lang="pl-PL" sz="22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92919" y="1556792"/>
            <a:ext cx="8229600" cy="34563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2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	Cel</a:t>
            </a:r>
            <a:r>
              <a:rPr lang="pl-PL" sz="2200" b="1" dirty="0" smtClean="0">
                <a:latin typeface="+mj-lt"/>
              </a:rPr>
              <a:t> </a:t>
            </a:r>
            <a:endParaRPr lang="pl-PL" sz="2200" dirty="0">
              <a:latin typeface="+mj-lt"/>
            </a:endParaRPr>
          </a:p>
          <a:p>
            <a:pPr marL="0" indent="0">
              <a:buNone/>
            </a:pPr>
            <a:r>
              <a:rPr lang="pl-PL" sz="2200" dirty="0" smtClean="0">
                <a:latin typeface="+mj-lt"/>
              </a:rPr>
              <a:t>	Celem </a:t>
            </a:r>
            <a:r>
              <a:rPr lang="pl-PL" sz="2200" dirty="0">
                <a:latin typeface="+mj-lt"/>
              </a:rPr>
              <a:t>działania jest zwiększenie liczby przedsiębiorstw działających w oparciu o innowacyjne rozwiązania.</a:t>
            </a:r>
          </a:p>
          <a:p>
            <a:pPr marL="0" indent="0">
              <a:buNone/>
            </a:pPr>
            <a:r>
              <a:rPr lang="pl-PL" sz="22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	Przeznaczenie </a:t>
            </a:r>
            <a:endParaRPr lang="pl-PL" sz="22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marL="0" indent="0">
              <a:buNone/>
            </a:pPr>
            <a:r>
              <a:rPr lang="pl-PL" sz="2200" dirty="0" smtClean="0">
                <a:latin typeface="+mj-lt"/>
              </a:rPr>
              <a:t>	Projekty </a:t>
            </a:r>
            <a:r>
              <a:rPr lang="pl-PL" sz="2200" dirty="0">
                <a:latin typeface="+mj-lt"/>
              </a:rPr>
              <a:t>związane z poszukiwaniem i oceną innowacyjnych pomysłów potencjalnych przedsiębiorców, pracami przygotowawczymi mającymi na celu utworzenie nowego przedsiębiorstwa na bazie tego pomysłu (tzw. </a:t>
            </a:r>
            <a:r>
              <a:rPr lang="pl-PL" sz="2200" dirty="0" err="1">
                <a:latin typeface="+mj-lt"/>
              </a:rPr>
              <a:t>preinkubacja</a:t>
            </a:r>
            <a:r>
              <a:rPr lang="pl-PL" sz="2200" dirty="0">
                <a:latin typeface="+mj-lt"/>
              </a:rPr>
              <a:t>) oraz inwestycjami kapitałowymi w nowopowstałe przedsiębiorstwo (równowartość 200 tys. euro wg kursu z dnia udzielenia pomocy, poniżej 50% udziałów instytucji wspierającej powstawanie innowacyjnych przedsiębiorstw w spółce).</a:t>
            </a:r>
          </a:p>
          <a:p>
            <a:pPr marL="0" indent="0" algn="just">
              <a:buNone/>
            </a:pPr>
            <a:endParaRPr lang="pl-PL" sz="2200" b="1" dirty="0">
              <a:solidFill>
                <a:schemeClr val="accent3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1214414" y="5715016"/>
            <a:ext cx="678661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latin typeface="+mj-lt"/>
              </a:rPr>
              <a:t>"Wiedza gwarantem sukcesu </a:t>
            </a:r>
          </a:p>
          <a:p>
            <a:pPr algn="ctr"/>
            <a:r>
              <a:rPr lang="pl-PL" sz="1100" b="1" dirty="0" smtClean="0">
                <a:latin typeface="+mj-lt"/>
              </a:rPr>
              <a:t>szkolenie dla mikro i małych przedsiębiorstw</a:t>
            </a:r>
          </a:p>
          <a:p>
            <a:pPr algn="ctr"/>
            <a:r>
              <a:rPr lang="pl-PL" sz="1100" b="1" dirty="0" smtClean="0">
                <a:latin typeface="+mj-lt"/>
              </a:rPr>
              <a:t> z powiatu gnieźnieńskiego„</a:t>
            </a:r>
          </a:p>
          <a:p>
            <a:pPr algn="ctr"/>
            <a:r>
              <a:rPr lang="pl-PL" sz="1400" b="1" dirty="0" smtClean="0">
                <a:latin typeface="+mj-lt"/>
              </a:rPr>
              <a:t>Fundacja Rozwoju Regionalnego „Warmia i Mazury”</a:t>
            </a:r>
            <a:endParaRPr lang="pl-PL" sz="1400" dirty="0" smtClean="0">
              <a:latin typeface="+mj-lt"/>
            </a:endParaRPr>
          </a:p>
          <a:p>
            <a:pPr algn="ctr"/>
            <a:endParaRPr lang="pl-PL" sz="1100" dirty="0"/>
          </a:p>
        </p:txBody>
      </p:sp>
      <p:pic>
        <p:nvPicPr>
          <p:cNvPr id="6" name="Obraz 5" descr="KAPITAL_LUDZKI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-24695" y="5466369"/>
            <a:ext cx="2861886" cy="1391631"/>
          </a:xfrm>
          <a:prstGeom prst="rect">
            <a:avLst/>
          </a:prstGeom>
        </p:spPr>
      </p:pic>
      <p:pic>
        <p:nvPicPr>
          <p:cNvPr id="7" name="Obraz 6"/>
          <p:cNvPicPr/>
          <p:nvPr/>
        </p:nvPicPr>
        <p:blipFill>
          <a:blip r:embed="rId3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5715016"/>
            <a:ext cx="2771800" cy="946562"/>
          </a:xfrm>
          <a:prstGeom prst="rect">
            <a:avLst/>
          </a:prstGeom>
          <a:ln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3302811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492919" y="764704"/>
            <a:ext cx="8229600" cy="1008112"/>
          </a:xfrm>
        </p:spPr>
        <p:txBody>
          <a:bodyPr>
            <a:noAutofit/>
          </a:bodyPr>
          <a:lstStyle/>
          <a:p>
            <a:r>
              <a:rPr lang="pl-PL" sz="4000" b="1" dirty="0"/>
              <a:t>PO </a:t>
            </a:r>
            <a:r>
              <a:rPr lang="pl-PL" sz="4000" b="1" dirty="0" smtClean="0"/>
              <a:t>IG 3.1</a:t>
            </a:r>
            <a:br>
              <a:rPr lang="pl-PL" sz="4000" b="1" dirty="0" smtClean="0"/>
            </a:br>
            <a:r>
              <a:rPr lang="pl-PL" sz="2200" dirty="0">
                <a:solidFill>
                  <a:schemeClr val="accent1">
                    <a:lumMod val="50000"/>
                  </a:schemeClr>
                </a:solidFill>
              </a:rPr>
              <a:t>Inicjowanie działalności innowacyjnej</a:t>
            </a:r>
            <a:br>
              <a:rPr lang="pl-PL" sz="2200" dirty="0">
                <a:solidFill>
                  <a:schemeClr val="accent1">
                    <a:lumMod val="50000"/>
                  </a:schemeClr>
                </a:solidFill>
              </a:rPr>
            </a:br>
            <a:endParaRPr lang="pl-PL" sz="22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92919" y="1556792"/>
            <a:ext cx="8229600" cy="345638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2200" b="1" dirty="0" smtClean="0">
                <a:latin typeface="+mj-lt"/>
              </a:rPr>
              <a:t>	</a:t>
            </a:r>
            <a:r>
              <a:rPr lang="pl-PL" sz="22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Beneficjent</a:t>
            </a:r>
            <a:endParaRPr lang="pl-PL" sz="22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marL="0" indent="0" algn="just">
              <a:buNone/>
            </a:pPr>
            <a:r>
              <a:rPr lang="pl-PL" sz="2200" dirty="0" smtClean="0">
                <a:latin typeface="+mj-lt"/>
              </a:rPr>
              <a:t>	Instytucje </a:t>
            </a:r>
            <a:r>
              <a:rPr lang="pl-PL" sz="2200" dirty="0">
                <a:latin typeface="+mj-lt"/>
              </a:rPr>
              <a:t>wspierające powstawanie innowacyjnych przedsiębiorstw, np. inkubatory, w tym inkubatory przedsiębiorczości akademickiej, centra transferu technologii i innowacji, akceleratory technologii, parki naukowo-technologiczne.</a:t>
            </a:r>
          </a:p>
          <a:p>
            <a:pPr marL="0" indent="0" algn="just">
              <a:buNone/>
            </a:pPr>
            <a:r>
              <a:rPr lang="pl-PL" sz="2200" b="1" dirty="0" smtClean="0">
                <a:latin typeface="+mj-lt"/>
              </a:rPr>
              <a:t>	</a:t>
            </a:r>
            <a:r>
              <a:rPr lang="pl-PL" sz="22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Grupa </a:t>
            </a:r>
            <a:r>
              <a:rPr lang="pl-PL" sz="22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docelowa </a:t>
            </a:r>
            <a:endParaRPr lang="pl-PL" sz="22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marL="0" indent="0" algn="just">
              <a:buNone/>
            </a:pPr>
            <a:r>
              <a:rPr lang="pl-PL" sz="2200" dirty="0" smtClean="0">
                <a:latin typeface="+mj-lt"/>
              </a:rPr>
              <a:t>	Nowopowstali </a:t>
            </a:r>
            <a:r>
              <a:rPr lang="pl-PL" sz="2200" dirty="0">
                <a:latin typeface="+mj-lt"/>
              </a:rPr>
              <a:t>przedsiębiorcy (MŚP</a:t>
            </a:r>
            <a:r>
              <a:rPr lang="pl-PL" sz="2200" dirty="0" smtClean="0">
                <a:latin typeface="+mj-lt"/>
              </a:rPr>
              <a:t>).</a:t>
            </a:r>
            <a:endParaRPr lang="pl-PL" sz="2200" b="1" dirty="0">
              <a:solidFill>
                <a:schemeClr val="accent3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1214414" y="5715016"/>
            <a:ext cx="678661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latin typeface="+mj-lt"/>
              </a:rPr>
              <a:t>"Wiedza gwarantem sukcesu </a:t>
            </a:r>
          </a:p>
          <a:p>
            <a:pPr algn="ctr"/>
            <a:r>
              <a:rPr lang="pl-PL" sz="1100" b="1" dirty="0" smtClean="0">
                <a:latin typeface="+mj-lt"/>
              </a:rPr>
              <a:t>szkolenie dla mikro i małych przedsiębiorstw</a:t>
            </a:r>
          </a:p>
          <a:p>
            <a:pPr algn="ctr"/>
            <a:r>
              <a:rPr lang="pl-PL" sz="1100" b="1" dirty="0" smtClean="0">
                <a:latin typeface="+mj-lt"/>
              </a:rPr>
              <a:t> z powiatu gnieźnieńskiego„</a:t>
            </a:r>
          </a:p>
          <a:p>
            <a:pPr algn="ctr"/>
            <a:r>
              <a:rPr lang="pl-PL" sz="1400" b="1" dirty="0" smtClean="0">
                <a:latin typeface="+mj-lt"/>
              </a:rPr>
              <a:t>Fundacja Rozwoju Regionalnego „Warmia i Mazury”</a:t>
            </a:r>
            <a:endParaRPr lang="pl-PL" sz="1400" dirty="0" smtClean="0">
              <a:latin typeface="+mj-lt"/>
            </a:endParaRPr>
          </a:p>
          <a:p>
            <a:pPr algn="ctr"/>
            <a:endParaRPr lang="pl-PL" sz="1100" dirty="0"/>
          </a:p>
        </p:txBody>
      </p:sp>
      <p:pic>
        <p:nvPicPr>
          <p:cNvPr id="6" name="Obraz 5" descr="KAPITAL_LUDZKI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-24695" y="5466369"/>
            <a:ext cx="2861886" cy="1391631"/>
          </a:xfrm>
          <a:prstGeom prst="rect">
            <a:avLst/>
          </a:prstGeom>
        </p:spPr>
      </p:pic>
      <p:pic>
        <p:nvPicPr>
          <p:cNvPr id="7" name="Obraz 6"/>
          <p:cNvPicPr/>
          <p:nvPr/>
        </p:nvPicPr>
        <p:blipFill>
          <a:blip r:embed="rId3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5715016"/>
            <a:ext cx="2771800" cy="946562"/>
          </a:xfrm>
          <a:prstGeom prst="rect">
            <a:avLst/>
          </a:prstGeom>
          <a:ln>
            <a:solidFill>
              <a:schemeClr val="bg1"/>
            </a:solidFill>
          </a:ln>
        </p:spPr>
      </p:pic>
      <p:pic>
        <p:nvPicPr>
          <p:cNvPr id="2" name="Obraz 1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4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3594161"/>
            <a:ext cx="2942041" cy="187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4171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pływ">
  <a:themeElements>
    <a:clrScheme name="Przepły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Przepły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rzepły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</TotalTime>
  <Words>734</Words>
  <Application>Microsoft Office PowerPoint</Application>
  <PresentationFormat>Pokaz na ekranie (4:3)</PresentationFormat>
  <Paragraphs>320</Paragraphs>
  <Slides>31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31</vt:i4>
      </vt:variant>
    </vt:vector>
  </HeadingPairs>
  <TitlesOfParts>
    <vt:vector size="32" baseType="lpstr">
      <vt:lpstr>Przepływ</vt:lpstr>
      <vt:lpstr>Źródła finansowania innowacji</vt:lpstr>
      <vt:lpstr>Pozyskiwanie funduszy:</vt:lpstr>
      <vt:lpstr>PO Kapitał Ludzki, Działanie 6.2</vt:lpstr>
      <vt:lpstr>PO KL 6.2  Wsparcie oraz promocja przedsiębiorczości i samozatrudnienia</vt:lpstr>
      <vt:lpstr>PO KL 6.2  Wsparcie oraz promocja przedsiębiorczości i samozatrudnienia</vt:lpstr>
      <vt:lpstr>PO KL 6.2  Wsparcie oraz promocja przedsiębiorczości i samozatrudnienia</vt:lpstr>
      <vt:lpstr>PO Innowacyjna Gospodarka,  Działanie 3.1</vt:lpstr>
      <vt:lpstr>PO IG 3.1 Inicjowanie działalności innowacyjnej </vt:lpstr>
      <vt:lpstr>PO IG 3.1 Inicjowanie działalności innowacyjnej </vt:lpstr>
      <vt:lpstr>PO Innowacyjna Gospodarka,  Działanie 8.1</vt:lpstr>
      <vt:lpstr>PO IG 8.1 Wspieranie działalności gospodarczej w dziedzinie gospodarki elektronicznej. </vt:lpstr>
      <vt:lpstr>PO IG 8.1 Wspieranie działalności gospodarczej w dziedzinie gospodarki elektronicznej. </vt:lpstr>
      <vt:lpstr>Program Rozwoju Obszarów Wiejskich 3.1.2 Tworzenie i rozwój mikroprzedsiębiorstw </vt:lpstr>
      <vt:lpstr>PROW 3.1.2 Tworzenie i rozwój mikroprzedsiębiorstw </vt:lpstr>
      <vt:lpstr>PROW 3.1.2 Tworzenie i rozwój mikroprzedsiębiorstw </vt:lpstr>
      <vt:lpstr>Pożyczka na innowacje  </vt:lpstr>
      <vt:lpstr>Pożyczka na innowacje  </vt:lpstr>
      <vt:lpstr>Pożyczka na innowacje  </vt:lpstr>
      <vt:lpstr>Fundusze pożyczkowe  </vt:lpstr>
      <vt:lpstr>Fundusze pożyczkowe  </vt:lpstr>
      <vt:lpstr>Fundusze pożyczkowe  </vt:lpstr>
      <vt:lpstr>Fundusze poręczeniowe  </vt:lpstr>
      <vt:lpstr>Fundusze poręczeniowe  </vt:lpstr>
      <vt:lpstr>Fundusze poręczeniowe  </vt:lpstr>
      <vt:lpstr>Fundusze poręczeniowe  </vt:lpstr>
      <vt:lpstr>Rezerwy finansowe  </vt:lpstr>
      <vt:lpstr>Zasady utrzymywania  rezerw finansowych  </vt:lpstr>
      <vt:lpstr>Zasady utrzymywania  rezerw finansowych  </vt:lpstr>
      <vt:lpstr>Instytucje typu „venture capital”  </vt:lpstr>
      <vt:lpstr>Instytucje typu „venture capital”  </vt:lpstr>
      <vt:lpstr>     Projekt  „Wiedza gwarantem sukcesu – szkolenie dla mikro i małych przedsiębiorstw z powiatu gnieźnieńskiego” jest współfinansowany przez Unię Europejską w ramach Europejskiego Funduszu Społecznego.  Projekt jest realizowany w ramach umowy podpisanej z Wojewódzkim Urzędem Pracy w Poznaniu.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Źródła finansowania innowacji</dc:title>
  <dc:creator>Viktoriya</dc:creator>
  <cp:lastModifiedBy>Viktoriya</cp:lastModifiedBy>
  <cp:revision>2</cp:revision>
  <dcterms:created xsi:type="dcterms:W3CDTF">2011-05-21T10:33:34Z</dcterms:created>
  <dcterms:modified xsi:type="dcterms:W3CDTF">2011-05-21T10:51:58Z</dcterms:modified>
</cp:coreProperties>
</file>